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83" r:id="rId5"/>
    <p:sldId id="275" r:id="rId6"/>
    <p:sldId id="276" r:id="rId7"/>
    <p:sldId id="262" r:id="rId8"/>
    <p:sldId id="258" r:id="rId9"/>
    <p:sldId id="257" r:id="rId10"/>
    <p:sldId id="271" r:id="rId11"/>
    <p:sldId id="274" r:id="rId12"/>
    <p:sldId id="278" r:id="rId13"/>
    <p:sldId id="281" r:id="rId14"/>
    <p:sldId id="282" r:id="rId15"/>
    <p:sldId id="277" r:id="rId16"/>
    <p:sldId id="28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94255" autoAdjust="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3BF15A-2839-499A-BFCE-40D74BD977D4}" type="datetimeFigureOut">
              <a:rPr lang="en-GB" smtClean="0"/>
              <a:t>11/03/2025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2FDF8A-4C8F-4D89-B800-5E048BD46096}" type="slidenum">
              <a:rPr lang="en-GB" smtClean="0"/>
              <a:t>‹#›</a:t>
            </a:fld>
            <a:endParaRPr lang="en-GB"/>
          </a:p>
        </p:txBody>
      </p:sp>
    </p:spTree>
    <p:extLst>
      <p:ext uri="{BB962C8B-B14F-4D97-AF65-F5344CB8AC3E}">
        <p14:creationId xmlns:p14="http://schemas.microsoft.com/office/powerpoint/2010/main" val="3165042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that the working memory can only process 4- 7 tasks at a time. As you were writing how many tasks did you have to do ? </a:t>
            </a:r>
          </a:p>
        </p:txBody>
      </p:sp>
      <p:sp>
        <p:nvSpPr>
          <p:cNvPr id="4" name="Slide Number Placeholder 3"/>
          <p:cNvSpPr>
            <a:spLocks noGrp="1"/>
          </p:cNvSpPr>
          <p:nvPr>
            <p:ph type="sldNum" sz="quarter" idx="5"/>
          </p:nvPr>
        </p:nvSpPr>
        <p:spPr/>
        <p:txBody>
          <a:bodyPr/>
          <a:lstStyle/>
          <a:p>
            <a:fld id="{8B2FDF8A-4C8F-4D89-B800-5E048BD46096}" type="slidenum">
              <a:rPr lang="en-GB" smtClean="0"/>
              <a:t>4</a:t>
            </a:fld>
            <a:endParaRPr lang="en-GB"/>
          </a:p>
        </p:txBody>
      </p:sp>
    </p:spTree>
    <p:extLst>
      <p:ext uri="{BB962C8B-B14F-4D97-AF65-F5344CB8AC3E}">
        <p14:creationId xmlns:p14="http://schemas.microsoft.com/office/powerpoint/2010/main" val="1175912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2FDF8A-4C8F-4D89-B800-5E048BD46096}" type="slidenum">
              <a:rPr lang="en-GB" smtClean="0"/>
              <a:t>6</a:t>
            </a:fld>
            <a:endParaRPr lang="en-GB"/>
          </a:p>
        </p:txBody>
      </p:sp>
    </p:spTree>
    <p:extLst>
      <p:ext uri="{BB962C8B-B14F-4D97-AF65-F5344CB8AC3E}">
        <p14:creationId xmlns:p14="http://schemas.microsoft.com/office/powerpoint/2010/main" val="629338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Insert student work </a:t>
            </a:r>
          </a:p>
        </p:txBody>
      </p:sp>
      <p:sp>
        <p:nvSpPr>
          <p:cNvPr id="4" name="Slide Number Placeholder 3"/>
          <p:cNvSpPr>
            <a:spLocks noGrp="1"/>
          </p:cNvSpPr>
          <p:nvPr>
            <p:ph type="sldNum" sz="quarter" idx="5"/>
          </p:nvPr>
        </p:nvSpPr>
        <p:spPr/>
        <p:txBody>
          <a:bodyPr/>
          <a:lstStyle/>
          <a:p>
            <a:fld id="{8B2FDF8A-4C8F-4D89-B800-5E048BD46096}" type="slidenum">
              <a:rPr lang="en-GB" smtClean="0"/>
              <a:t>9</a:t>
            </a:fld>
            <a:endParaRPr lang="en-GB"/>
          </a:p>
        </p:txBody>
      </p:sp>
    </p:spTree>
    <p:extLst>
      <p:ext uri="{BB962C8B-B14F-4D97-AF65-F5344CB8AC3E}">
        <p14:creationId xmlns:p14="http://schemas.microsoft.com/office/powerpoint/2010/main" val="211544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Insert image of student work </a:t>
            </a:r>
          </a:p>
        </p:txBody>
      </p:sp>
      <p:sp>
        <p:nvSpPr>
          <p:cNvPr id="4" name="Slide Number Placeholder 3"/>
          <p:cNvSpPr>
            <a:spLocks noGrp="1"/>
          </p:cNvSpPr>
          <p:nvPr>
            <p:ph type="sldNum" sz="quarter" idx="5"/>
          </p:nvPr>
        </p:nvSpPr>
        <p:spPr/>
        <p:txBody>
          <a:bodyPr/>
          <a:lstStyle/>
          <a:p>
            <a:fld id="{8B2FDF8A-4C8F-4D89-B800-5E048BD46096}" type="slidenum">
              <a:rPr lang="en-GB" smtClean="0"/>
              <a:t>10</a:t>
            </a:fld>
            <a:endParaRPr lang="en-GB"/>
          </a:p>
        </p:txBody>
      </p:sp>
    </p:spTree>
    <p:extLst>
      <p:ext uri="{BB962C8B-B14F-4D97-AF65-F5344CB8AC3E}">
        <p14:creationId xmlns:p14="http://schemas.microsoft.com/office/powerpoint/2010/main" val="3804233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E391C-9EAD-1D4D-EA7A-CF6157F3955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69E32646-0927-D853-EA39-5CBD163581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2CD3B5C1-3503-7CBE-9BA4-C76208818932}"/>
              </a:ext>
            </a:extLst>
          </p:cNvPr>
          <p:cNvSpPr>
            <a:spLocks noGrp="1"/>
          </p:cNvSpPr>
          <p:nvPr>
            <p:ph type="dt" sz="half" idx="10"/>
          </p:nvPr>
        </p:nvSpPr>
        <p:spPr/>
        <p:txBody>
          <a:bodyPr/>
          <a:lstStyle/>
          <a:p>
            <a:fld id="{A14918C5-FFEE-4A8E-BFBC-11A4150CF78E}" type="datetimeFigureOut">
              <a:rPr lang="en-GB" smtClean="0"/>
              <a:t>11/03/2025</a:t>
            </a:fld>
            <a:endParaRPr lang="en-GB"/>
          </a:p>
        </p:txBody>
      </p:sp>
      <p:sp>
        <p:nvSpPr>
          <p:cNvPr id="5" name="Footer Placeholder 4">
            <a:extLst>
              <a:ext uri="{FF2B5EF4-FFF2-40B4-BE49-F238E27FC236}">
                <a16:creationId xmlns:a16="http://schemas.microsoft.com/office/drawing/2014/main" id="{FBEC1505-6B32-B5E2-D3BA-42C7BE2CF4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18E1E7-4987-B5DA-E741-F70330791E21}"/>
              </a:ext>
            </a:extLst>
          </p:cNvPr>
          <p:cNvSpPr>
            <a:spLocks noGrp="1"/>
          </p:cNvSpPr>
          <p:nvPr>
            <p:ph type="sldNum" sz="quarter" idx="12"/>
          </p:nvPr>
        </p:nvSpPr>
        <p:spPr/>
        <p:txBody>
          <a:bodyPr/>
          <a:lstStyle/>
          <a:p>
            <a:fld id="{EE3606B4-9DF3-4A13-8A10-8D8CFD26E997}" type="slidenum">
              <a:rPr lang="en-GB" smtClean="0"/>
              <a:t>‹#›</a:t>
            </a:fld>
            <a:endParaRPr lang="en-GB"/>
          </a:p>
        </p:txBody>
      </p:sp>
    </p:spTree>
    <p:extLst>
      <p:ext uri="{BB962C8B-B14F-4D97-AF65-F5344CB8AC3E}">
        <p14:creationId xmlns:p14="http://schemas.microsoft.com/office/powerpoint/2010/main" val="1606639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4D894-0D6D-92FE-4C50-2D4170F5D6D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283229FB-FC9C-113D-F03C-ED5C74FBEEB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AAE55AD-20E0-28E7-3703-65C3F2739A62}"/>
              </a:ext>
            </a:extLst>
          </p:cNvPr>
          <p:cNvSpPr>
            <a:spLocks noGrp="1"/>
          </p:cNvSpPr>
          <p:nvPr>
            <p:ph type="dt" sz="half" idx="10"/>
          </p:nvPr>
        </p:nvSpPr>
        <p:spPr/>
        <p:txBody>
          <a:bodyPr/>
          <a:lstStyle/>
          <a:p>
            <a:fld id="{A14918C5-FFEE-4A8E-BFBC-11A4150CF78E}" type="datetimeFigureOut">
              <a:rPr lang="en-GB" smtClean="0"/>
              <a:t>11/03/2025</a:t>
            </a:fld>
            <a:endParaRPr lang="en-GB"/>
          </a:p>
        </p:txBody>
      </p:sp>
      <p:sp>
        <p:nvSpPr>
          <p:cNvPr id="5" name="Footer Placeholder 4">
            <a:extLst>
              <a:ext uri="{FF2B5EF4-FFF2-40B4-BE49-F238E27FC236}">
                <a16:creationId xmlns:a16="http://schemas.microsoft.com/office/drawing/2014/main" id="{C9648967-7E22-CEEC-ECF4-46D5589433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7AC6BA-2371-B9D2-F9CD-3D56373855F5}"/>
              </a:ext>
            </a:extLst>
          </p:cNvPr>
          <p:cNvSpPr>
            <a:spLocks noGrp="1"/>
          </p:cNvSpPr>
          <p:nvPr>
            <p:ph type="sldNum" sz="quarter" idx="12"/>
          </p:nvPr>
        </p:nvSpPr>
        <p:spPr/>
        <p:txBody>
          <a:bodyPr/>
          <a:lstStyle/>
          <a:p>
            <a:fld id="{EE3606B4-9DF3-4A13-8A10-8D8CFD26E997}" type="slidenum">
              <a:rPr lang="en-GB" smtClean="0"/>
              <a:t>‹#›</a:t>
            </a:fld>
            <a:endParaRPr lang="en-GB"/>
          </a:p>
        </p:txBody>
      </p:sp>
    </p:spTree>
    <p:extLst>
      <p:ext uri="{BB962C8B-B14F-4D97-AF65-F5344CB8AC3E}">
        <p14:creationId xmlns:p14="http://schemas.microsoft.com/office/powerpoint/2010/main" val="1821229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6A4D7B-CCB5-EBFA-4B5E-47575D0F66D4}"/>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15C2BC9-13FC-D75F-6AEC-630629C7FC1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7283C5A-4F29-0B81-E8CD-B3F6F0735CDE}"/>
              </a:ext>
            </a:extLst>
          </p:cNvPr>
          <p:cNvSpPr>
            <a:spLocks noGrp="1"/>
          </p:cNvSpPr>
          <p:nvPr>
            <p:ph type="dt" sz="half" idx="10"/>
          </p:nvPr>
        </p:nvSpPr>
        <p:spPr/>
        <p:txBody>
          <a:bodyPr/>
          <a:lstStyle/>
          <a:p>
            <a:fld id="{A14918C5-FFEE-4A8E-BFBC-11A4150CF78E}" type="datetimeFigureOut">
              <a:rPr lang="en-GB" smtClean="0"/>
              <a:t>11/03/2025</a:t>
            </a:fld>
            <a:endParaRPr lang="en-GB"/>
          </a:p>
        </p:txBody>
      </p:sp>
      <p:sp>
        <p:nvSpPr>
          <p:cNvPr id="5" name="Footer Placeholder 4">
            <a:extLst>
              <a:ext uri="{FF2B5EF4-FFF2-40B4-BE49-F238E27FC236}">
                <a16:creationId xmlns:a16="http://schemas.microsoft.com/office/drawing/2014/main" id="{2BE6DFCA-54AE-6EFD-B5F3-A27F35E08B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C57894-9519-B73C-2984-2BB6716B7670}"/>
              </a:ext>
            </a:extLst>
          </p:cNvPr>
          <p:cNvSpPr>
            <a:spLocks noGrp="1"/>
          </p:cNvSpPr>
          <p:nvPr>
            <p:ph type="sldNum" sz="quarter" idx="12"/>
          </p:nvPr>
        </p:nvSpPr>
        <p:spPr/>
        <p:txBody>
          <a:bodyPr/>
          <a:lstStyle/>
          <a:p>
            <a:fld id="{EE3606B4-9DF3-4A13-8A10-8D8CFD26E997}" type="slidenum">
              <a:rPr lang="en-GB" smtClean="0"/>
              <a:t>‹#›</a:t>
            </a:fld>
            <a:endParaRPr lang="en-GB"/>
          </a:p>
        </p:txBody>
      </p:sp>
    </p:spTree>
    <p:extLst>
      <p:ext uri="{BB962C8B-B14F-4D97-AF65-F5344CB8AC3E}">
        <p14:creationId xmlns:p14="http://schemas.microsoft.com/office/powerpoint/2010/main" val="2406747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61AB8-5A8D-B012-D337-06371F6F69B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A466D88-14C9-D782-804B-D19169A7FF5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74FCEE9-B1D2-76B5-FBCE-A02571A1580A}"/>
              </a:ext>
            </a:extLst>
          </p:cNvPr>
          <p:cNvSpPr>
            <a:spLocks noGrp="1"/>
          </p:cNvSpPr>
          <p:nvPr>
            <p:ph type="dt" sz="half" idx="10"/>
          </p:nvPr>
        </p:nvSpPr>
        <p:spPr/>
        <p:txBody>
          <a:bodyPr/>
          <a:lstStyle/>
          <a:p>
            <a:fld id="{A14918C5-FFEE-4A8E-BFBC-11A4150CF78E}" type="datetimeFigureOut">
              <a:rPr lang="en-GB" smtClean="0"/>
              <a:t>11/03/2025</a:t>
            </a:fld>
            <a:endParaRPr lang="en-GB"/>
          </a:p>
        </p:txBody>
      </p:sp>
      <p:sp>
        <p:nvSpPr>
          <p:cNvPr id="5" name="Footer Placeholder 4">
            <a:extLst>
              <a:ext uri="{FF2B5EF4-FFF2-40B4-BE49-F238E27FC236}">
                <a16:creationId xmlns:a16="http://schemas.microsoft.com/office/drawing/2014/main" id="{7F498DFE-3B5D-BD11-A1BD-0C17300C47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8F7128-8FAE-5D85-0312-A552590D5D95}"/>
              </a:ext>
            </a:extLst>
          </p:cNvPr>
          <p:cNvSpPr>
            <a:spLocks noGrp="1"/>
          </p:cNvSpPr>
          <p:nvPr>
            <p:ph type="sldNum" sz="quarter" idx="12"/>
          </p:nvPr>
        </p:nvSpPr>
        <p:spPr/>
        <p:txBody>
          <a:bodyPr/>
          <a:lstStyle/>
          <a:p>
            <a:fld id="{EE3606B4-9DF3-4A13-8A10-8D8CFD26E997}" type="slidenum">
              <a:rPr lang="en-GB" smtClean="0"/>
              <a:t>‹#›</a:t>
            </a:fld>
            <a:endParaRPr lang="en-GB"/>
          </a:p>
        </p:txBody>
      </p:sp>
    </p:spTree>
    <p:extLst>
      <p:ext uri="{BB962C8B-B14F-4D97-AF65-F5344CB8AC3E}">
        <p14:creationId xmlns:p14="http://schemas.microsoft.com/office/powerpoint/2010/main" val="600479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FDEF4-9AA6-CBFE-161D-645EA74F7C9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63F662E9-F140-2962-9B0C-BE2FAA6280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93E6C4E-AF26-BDB6-7FF5-4BCBA30C0C42}"/>
              </a:ext>
            </a:extLst>
          </p:cNvPr>
          <p:cNvSpPr>
            <a:spLocks noGrp="1"/>
          </p:cNvSpPr>
          <p:nvPr>
            <p:ph type="dt" sz="half" idx="10"/>
          </p:nvPr>
        </p:nvSpPr>
        <p:spPr/>
        <p:txBody>
          <a:bodyPr/>
          <a:lstStyle/>
          <a:p>
            <a:fld id="{A14918C5-FFEE-4A8E-BFBC-11A4150CF78E}" type="datetimeFigureOut">
              <a:rPr lang="en-GB" smtClean="0"/>
              <a:t>11/03/2025</a:t>
            </a:fld>
            <a:endParaRPr lang="en-GB"/>
          </a:p>
        </p:txBody>
      </p:sp>
      <p:sp>
        <p:nvSpPr>
          <p:cNvPr id="5" name="Footer Placeholder 4">
            <a:extLst>
              <a:ext uri="{FF2B5EF4-FFF2-40B4-BE49-F238E27FC236}">
                <a16:creationId xmlns:a16="http://schemas.microsoft.com/office/drawing/2014/main" id="{20C7D0E7-4AC8-1B32-4D45-EF0957E3CB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1B9141-3197-576D-6516-9DDAAB849B81}"/>
              </a:ext>
            </a:extLst>
          </p:cNvPr>
          <p:cNvSpPr>
            <a:spLocks noGrp="1"/>
          </p:cNvSpPr>
          <p:nvPr>
            <p:ph type="sldNum" sz="quarter" idx="12"/>
          </p:nvPr>
        </p:nvSpPr>
        <p:spPr/>
        <p:txBody>
          <a:bodyPr/>
          <a:lstStyle/>
          <a:p>
            <a:fld id="{EE3606B4-9DF3-4A13-8A10-8D8CFD26E997}" type="slidenum">
              <a:rPr lang="en-GB" smtClean="0"/>
              <a:t>‹#›</a:t>
            </a:fld>
            <a:endParaRPr lang="en-GB"/>
          </a:p>
        </p:txBody>
      </p:sp>
    </p:spTree>
    <p:extLst>
      <p:ext uri="{BB962C8B-B14F-4D97-AF65-F5344CB8AC3E}">
        <p14:creationId xmlns:p14="http://schemas.microsoft.com/office/powerpoint/2010/main" val="120121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A47C9-5B7B-4B00-9469-44DB2879704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3265A0D-97D5-CF01-0916-ADCDB59CD6F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45BD7698-D9FE-3187-30DD-6842E6DB4A5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B830D077-FD24-78C8-4E1D-02D82F5C9716}"/>
              </a:ext>
            </a:extLst>
          </p:cNvPr>
          <p:cNvSpPr>
            <a:spLocks noGrp="1"/>
          </p:cNvSpPr>
          <p:nvPr>
            <p:ph type="dt" sz="half" idx="10"/>
          </p:nvPr>
        </p:nvSpPr>
        <p:spPr/>
        <p:txBody>
          <a:bodyPr/>
          <a:lstStyle/>
          <a:p>
            <a:fld id="{A14918C5-FFEE-4A8E-BFBC-11A4150CF78E}" type="datetimeFigureOut">
              <a:rPr lang="en-GB" smtClean="0"/>
              <a:t>11/03/2025</a:t>
            </a:fld>
            <a:endParaRPr lang="en-GB"/>
          </a:p>
        </p:txBody>
      </p:sp>
      <p:sp>
        <p:nvSpPr>
          <p:cNvPr id="6" name="Footer Placeholder 5">
            <a:extLst>
              <a:ext uri="{FF2B5EF4-FFF2-40B4-BE49-F238E27FC236}">
                <a16:creationId xmlns:a16="http://schemas.microsoft.com/office/drawing/2014/main" id="{B8EA4DD7-5FD7-6A6A-1F6C-A8BCFFC4ED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D1016F-B42B-AD70-04F0-32174EEBDAF5}"/>
              </a:ext>
            </a:extLst>
          </p:cNvPr>
          <p:cNvSpPr>
            <a:spLocks noGrp="1"/>
          </p:cNvSpPr>
          <p:nvPr>
            <p:ph type="sldNum" sz="quarter" idx="12"/>
          </p:nvPr>
        </p:nvSpPr>
        <p:spPr/>
        <p:txBody>
          <a:bodyPr/>
          <a:lstStyle/>
          <a:p>
            <a:fld id="{EE3606B4-9DF3-4A13-8A10-8D8CFD26E997}" type="slidenum">
              <a:rPr lang="en-GB" smtClean="0"/>
              <a:t>‹#›</a:t>
            </a:fld>
            <a:endParaRPr lang="en-GB"/>
          </a:p>
        </p:txBody>
      </p:sp>
    </p:spTree>
    <p:extLst>
      <p:ext uri="{BB962C8B-B14F-4D97-AF65-F5344CB8AC3E}">
        <p14:creationId xmlns:p14="http://schemas.microsoft.com/office/powerpoint/2010/main" val="3123707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50D6C-181C-F9C6-747F-B2A2F3B81573}"/>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C887069-83D7-FE6C-B585-0214C675FC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790B588-B46A-B980-0B1E-A72858E2EA3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8C99DD2-B760-0EF3-8D7C-4491888138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631E4B3-4DAA-41E9-FE56-6DFC70B6C3A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B674F86-EF51-2437-5346-9B75F87AD29E}"/>
              </a:ext>
            </a:extLst>
          </p:cNvPr>
          <p:cNvSpPr>
            <a:spLocks noGrp="1"/>
          </p:cNvSpPr>
          <p:nvPr>
            <p:ph type="dt" sz="half" idx="10"/>
          </p:nvPr>
        </p:nvSpPr>
        <p:spPr/>
        <p:txBody>
          <a:bodyPr/>
          <a:lstStyle/>
          <a:p>
            <a:fld id="{A14918C5-FFEE-4A8E-BFBC-11A4150CF78E}" type="datetimeFigureOut">
              <a:rPr lang="en-GB" smtClean="0"/>
              <a:t>11/03/2025</a:t>
            </a:fld>
            <a:endParaRPr lang="en-GB"/>
          </a:p>
        </p:txBody>
      </p:sp>
      <p:sp>
        <p:nvSpPr>
          <p:cNvPr id="8" name="Footer Placeholder 7">
            <a:extLst>
              <a:ext uri="{FF2B5EF4-FFF2-40B4-BE49-F238E27FC236}">
                <a16:creationId xmlns:a16="http://schemas.microsoft.com/office/drawing/2014/main" id="{99AC3DE8-9F36-2EB9-DF89-9D2DB4F8395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D64DF57-8980-C669-D619-BD0D345D181D}"/>
              </a:ext>
            </a:extLst>
          </p:cNvPr>
          <p:cNvSpPr>
            <a:spLocks noGrp="1"/>
          </p:cNvSpPr>
          <p:nvPr>
            <p:ph type="sldNum" sz="quarter" idx="12"/>
          </p:nvPr>
        </p:nvSpPr>
        <p:spPr/>
        <p:txBody>
          <a:bodyPr/>
          <a:lstStyle/>
          <a:p>
            <a:fld id="{EE3606B4-9DF3-4A13-8A10-8D8CFD26E997}" type="slidenum">
              <a:rPr lang="en-GB" smtClean="0"/>
              <a:t>‹#›</a:t>
            </a:fld>
            <a:endParaRPr lang="en-GB"/>
          </a:p>
        </p:txBody>
      </p:sp>
    </p:spTree>
    <p:extLst>
      <p:ext uri="{BB962C8B-B14F-4D97-AF65-F5344CB8AC3E}">
        <p14:creationId xmlns:p14="http://schemas.microsoft.com/office/powerpoint/2010/main" val="161600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FD6A4-7791-57CE-6614-E7722A5ED58A}"/>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E6F4F1B9-D06B-692A-E9F6-B5CD2A72D4C5}"/>
              </a:ext>
            </a:extLst>
          </p:cNvPr>
          <p:cNvSpPr>
            <a:spLocks noGrp="1"/>
          </p:cNvSpPr>
          <p:nvPr>
            <p:ph type="dt" sz="half" idx="10"/>
          </p:nvPr>
        </p:nvSpPr>
        <p:spPr/>
        <p:txBody>
          <a:bodyPr/>
          <a:lstStyle/>
          <a:p>
            <a:fld id="{A14918C5-FFEE-4A8E-BFBC-11A4150CF78E}" type="datetimeFigureOut">
              <a:rPr lang="en-GB" smtClean="0"/>
              <a:t>11/03/2025</a:t>
            </a:fld>
            <a:endParaRPr lang="en-GB"/>
          </a:p>
        </p:txBody>
      </p:sp>
      <p:sp>
        <p:nvSpPr>
          <p:cNvPr id="4" name="Footer Placeholder 3">
            <a:extLst>
              <a:ext uri="{FF2B5EF4-FFF2-40B4-BE49-F238E27FC236}">
                <a16:creationId xmlns:a16="http://schemas.microsoft.com/office/drawing/2014/main" id="{7F177458-7629-D046-D269-A0634CF7DA7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69CBA65-53D9-C8B5-7E07-D90F45D857B2}"/>
              </a:ext>
            </a:extLst>
          </p:cNvPr>
          <p:cNvSpPr>
            <a:spLocks noGrp="1"/>
          </p:cNvSpPr>
          <p:nvPr>
            <p:ph type="sldNum" sz="quarter" idx="12"/>
          </p:nvPr>
        </p:nvSpPr>
        <p:spPr/>
        <p:txBody>
          <a:bodyPr/>
          <a:lstStyle/>
          <a:p>
            <a:fld id="{EE3606B4-9DF3-4A13-8A10-8D8CFD26E997}" type="slidenum">
              <a:rPr lang="en-GB" smtClean="0"/>
              <a:t>‹#›</a:t>
            </a:fld>
            <a:endParaRPr lang="en-GB"/>
          </a:p>
        </p:txBody>
      </p:sp>
    </p:spTree>
    <p:extLst>
      <p:ext uri="{BB962C8B-B14F-4D97-AF65-F5344CB8AC3E}">
        <p14:creationId xmlns:p14="http://schemas.microsoft.com/office/powerpoint/2010/main" val="1630941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58A465-0BE3-5505-C981-80C34E1558A3}"/>
              </a:ext>
            </a:extLst>
          </p:cNvPr>
          <p:cNvSpPr>
            <a:spLocks noGrp="1"/>
          </p:cNvSpPr>
          <p:nvPr>
            <p:ph type="dt" sz="half" idx="10"/>
          </p:nvPr>
        </p:nvSpPr>
        <p:spPr/>
        <p:txBody>
          <a:bodyPr/>
          <a:lstStyle/>
          <a:p>
            <a:fld id="{A14918C5-FFEE-4A8E-BFBC-11A4150CF78E}" type="datetimeFigureOut">
              <a:rPr lang="en-GB" smtClean="0"/>
              <a:t>11/03/2025</a:t>
            </a:fld>
            <a:endParaRPr lang="en-GB"/>
          </a:p>
        </p:txBody>
      </p:sp>
      <p:sp>
        <p:nvSpPr>
          <p:cNvPr id="3" name="Footer Placeholder 2">
            <a:extLst>
              <a:ext uri="{FF2B5EF4-FFF2-40B4-BE49-F238E27FC236}">
                <a16:creationId xmlns:a16="http://schemas.microsoft.com/office/drawing/2014/main" id="{15518524-F296-1B38-0595-A0ECEE87B9B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67455F8-51F6-9092-13FD-0DD2BC5DD7D5}"/>
              </a:ext>
            </a:extLst>
          </p:cNvPr>
          <p:cNvSpPr>
            <a:spLocks noGrp="1"/>
          </p:cNvSpPr>
          <p:nvPr>
            <p:ph type="sldNum" sz="quarter" idx="12"/>
          </p:nvPr>
        </p:nvSpPr>
        <p:spPr/>
        <p:txBody>
          <a:bodyPr/>
          <a:lstStyle/>
          <a:p>
            <a:fld id="{EE3606B4-9DF3-4A13-8A10-8D8CFD26E997}" type="slidenum">
              <a:rPr lang="en-GB" smtClean="0"/>
              <a:t>‹#›</a:t>
            </a:fld>
            <a:endParaRPr lang="en-GB"/>
          </a:p>
        </p:txBody>
      </p:sp>
    </p:spTree>
    <p:extLst>
      <p:ext uri="{BB962C8B-B14F-4D97-AF65-F5344CB8AC3E}">
        <p14:creationId xmlns:p14="http://schemas.microsoft.com/office/powerpoint/2010/main" val="2347249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42232-9310-20D7-EAF9-228CDBE98B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6360C7FE-F41F-BC77-33E7-9EB0ABA762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06F5A65-60D3-797E-FF94-4F5B2883BC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B65A701-6BBD-9F68-289C-A2D7C6BF228C}"/>
              </a:ext>
            </a:extLst>
          </p:cNvPr>
          <p:cNvSpPr>
            <a:spLocks noGrp="1"/>
          </p:cNvSpPr>
          <p:nvPr>
            <p:ph type="dt" sz="half" idx="10"/>
          </p:nvPr>
        </p:nvSpPr>
        <p:spPr/>
        <p:txBody>
          <a:bodyPr/>
          <a:lstStyle/>
          <a:p>
            <a:fld id="{A14918C5-FFEE-4A8E-BFBC-11A4150CF78E}" type="datetimeFigureOut">
              <a:rPr lang="en-GB" smtClean="0"/>
              <a:t>11/03/2025</a:t>
            </a:fld>
            <a:endParaRPr lang="en-GB"/>
          </a:p>
        </p:txBody>
      </p:sp>
      <p:sp>
        <p:nvSpPr>
          <p:cNvPr id="6" name="Footer Placeholder 5">
            <a:extLst>
              <a:ext uri="{FF2B5EF4-FFF2-40B4-BE49-F238E27FC236}">
                <a16:creationId xmlns:a16="http://schemas.microsoft.com/office/drawing/2014/main" id="{EDA03F92-47DA-CBBD-348E-2DDA164404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B8DF87-2093-7A98-2434-4C09F1505ED7}"/>
              </a:ext>
            </a:extLst>
          </p:cNvPr>
          <p:cNvSpPr>
            <a:spLocks noGrp="1"/>
          </p:cNvSpPr>
          <p:nvPr>
            <p:ph type="sldNum" sz="quarter" idx="12"/>
          </p:nvPr>
        </p:nvSpPr>
        <p:spPr/>
        <p:txBody>
          <a:bodyPr/>
          <a:lstStyle/>
          <a:p>
            <a:fld id="{EE3606B4-9DF3-4A13-8A10-8D8CFD26E997}" type="slidenum">
              <a:rPr lang="en-GB" smtClean="0"/>
              <a:t>‹#›</a:t>
            </a:fld>
            <a:endParaRPr lang="en-GB"/>
          </a:p>
        </p:txBody>
      </p:sp>
    </p:spTree>
    <p:extLst>
      <p:ext uri="{BB962C8B-B14F-4D97-AF65-F5344CB8AC3E}">
        <p14:creationId xmlns:p14="http://schemas.microsoft.com/office/powerpoint/2010/main" val="470068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E54DF-1731-D39E-CB85-E490AB3AC5D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BF982612-D0CA-7598-F078-55EE23C41E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32B44F8-0B45-1B14-19E0-B066B57BFB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AD46AEB-A721-D256-9E8E-F9D339D5A380}"/>
              </a:ext>
            </a:extLst>
          </p:cNvPr>
          <p:cNvSpPr>
            <a:spLocks noGrp="1"/>
          </p:cNvSpPr>
          <p:nvPr>
            <p:ph type="dt" sz="half" idx="10"/>
          </p:nvPr>
        </p:nvSpPr>
        <p:spPr/>
        <p:txBody>
          <a:bodyPr/>
          <a:lstStyle/>
          <a:p>
            <a:fld id="{A14918C5-FFEE-4A8E-BFBC-11A4150CF78E}" type="datetimeFigureOut">
              <a:rPr lang="en-GB" smtClean="0"/>
              <a:t>11/03/2025</a:t>
            </a:fld>
            <a:endParaRPr lang="en-GB"/>
          </a:p>
        </p:txBody>
      </p:sp>
      <p:sp>
        <p:nvSpPr>
          <p:cNvPr id="6" name="Footer Placeholder 5">
            <a:extLst>
              <a:ext uri="{FF2B5EF4-FFF2-40B4-BE49-F238E27FC236}">
                <a16:creationId xmlns:a16="http://schemas.microsoft.com/office/drawing/2014/main" id="{8B56D435-93F6-2249-A18E-9857BB8D22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0FF508-3AF8-FD5B-00FD-99D32CC3BB35}"/>
              </a:ext>
            </a:extLst>
          </p:cNvPr>
          <p:cNvSpPr>
            <a:spLocks noGrp="1"/>
          </p:cNvSpPr>
          <p:nvPr>
            <p:ph type="sldNum" sz="quarter" idx="12"/>
          </p:nvPr>
        </p:nvSpPr>
        <p:spPr/>
        <p:txBody>
          <a:bodyPr/>
          <a:lstStyle/>
          <a:p>
            <a:fld id="{EE3606B4-9DF3-4A13-8A10-8D8CFD26E997}" type="slidenum">
              <a:rPr lang="en-GB" smtClean="0"/>
              <a:t>‹#›</a:t>
            </a:fld>
            <a:endParaRPr lang="en-GB"/>
          </a:p>
        </p:txBody>
      </p:sp>
    </p:spTree>
    <p:extLst>
      <p:ext uri="{BB962C8B-B14F-4D97-AF65-F5344CB8AC3E}">
        <p14:creationId xmlns:p14="http://schemas.microsoft.com/office/powerpoint/2010/main" val="4078311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033851-C3C7-E548-4B1D-B8BC122D73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81ACE16-92F3-770B-49E7-1A212E39F4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B1FE4E2-AB8D-4771-270B-4D8495DEF8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4918C5-FFEE-4A8E-BFBC-11A4150CF78E}" type="datetimeFigureOut">
              <a:rPr lang="en-GB" smtClean="0"/>
              <a:t>11/03/2025</a:t>
            </a:fld>
            <a:endParaRPr lang="en-GB"/>
          </a:p>
        </p:txBody>
      </p:sp>
      <p:sp>
        <p:nvSpPr>
          <p:cNvPr id="5" name="Footer Placeholder 4">
            <a:extLst>
              <a:ext uri="{FF2B5EF4-FFF2-40B4-BE49-F238E27FC236}">
                <a16:creationId xmlns:a16="http://schemas.microsoft.com/office/drawing/2014/main" id="{6FD73347-F159-9526-6ECA-F5A3E365EA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80BB639-006C-B40B-EBDC-AEBF1D0CA4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3606B4-9DF3-4A13-8A10-8D8CFD26E997}" type="slidenum">
              <a:rPr lang="en-GB" smtClean="0"/>
              <a:t>‹#›</a:t>
            </a:fld>
            <a:endParaRPr lang="en-GB"/>
          </a:p>
        </p:txBody>
      </p:sp>
    </p:spTree>
    <p:extLst>
      <p:ext uri="{BB962C8B-B14F-4D97-AF65-F5344CB8AC3E}">
        <p14:creationId xmlns:p14="http://schemas.microsoft.com/office/powerpoint/2010/main" val="3084431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28DF99-D127-B806-C4B0-B1AFE9C0952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09723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3EC22-719C-82E6-A17E-7AF1A621BE8B}"/>
              </a:ext>
            </a:extLst>
          </p:cNvPr>
          <p:cNvSpPr>
            <a:spLocks noGrp="1"/>
          </p:cNvSpPr>
          <p:nvPr>
            <p:ph type="title"/>
          </p:nvPr>
        </p:nvSpPr>
        <p:spPr>
          <a:xfrm>
            <a:off x="0" y="18256"/>
            <a:ext cx="10515600" cy="868010"/>
          </a:xfrm>
        </p:spPr>
        <p:txBody>
          <a:bodyPr>
            <a:normAutofit fontScale="90000"/>
          </a:bodyPr>
          <a:lstStyle/>
          <a:p>
            <a:r>
              <a:rPr lang="en-GB" b="1" u="sng" dirty="0"/>
              <a:t>Example of Student Work: BUG Exam Questions  </a:t>
            </a:r>
          </a:p>
        </p:txBody>
      </p:sp>
      <p:sp>
        <p:nvSpPr>
          <p:cNvPr id="4" name="Content Placeholder 2">
            <a:extLst>
              <a:ext uri="{FF2B5EF4-FFF2-40B4-BE49-F238E27FC236}">
                <a16:creationId xmlns:a16="http://schemas.microsoft.com/office/drawing/2014/main" id="{ED7F0A62-498B-27C3-6A6B-330325BDF0A8}"/>
              </a:ext>
            </a:extLst>
          </p:cNvPr>
          <p:cNvSpPr>
            <a:spLocks noGrp="1"/>
          </p:cNvSpPr>
          <p:nvPr>
            <p:ph idx="1"/>
          </p:nvPr>
        </p:nvSpPr>
        <p:spPr>
          <a:xfrm>
            <a:off x="7131906" y="1252026"/>
            <a:ext cx="4573587" cy="5290697"/>
          </a:xfrm>
          <a:solidFill>
            <a:srgbClr val="FFFF00"/>
          </a:solidFill>
          <a:ln w="38100">
            <a:solidFill>
              <a:schemeClr val="tx1"/>
            </a:solidFill>
          </a:ln>
        </p:spPr>
        <p:txBody>
          <a:bodyPr>
            <a:normAutofit fontScale="92500" lnSpcReduction="20000"/>
          </a:bodyPr>
          <a:lstStyle/>
          <a:p>
            <a:pPr marL="0" indent="0">
              <a:buNone/>
            </a:pPr>
            <a:r>
              <a:rPr lang="en-GB" b="1" u="sng" dirty="0"/>
              <a:t>Situation</a:t>
            </a:r>
            <a:r>
              <a:rPr lang="en-GB" dirty="0"/>
              <a:t>: GCSE Geography is designed to assess reading age, verbal reasoning, and designed for pupils for whom English is their first language. (Mainly the command words.) </a:t>
            </a:r>
          </a:p>
          <a:p>
            <a:pPr marL="0" indent="0">
              <a:buNone/>
            </a:pPr>
            <a:endParaRPr lang="en-GB" dirty="0"/>
          </a:p>
          <a:p>
            <a:pPr marL="0" indent="0">
              <a:buNone/>
            </a:pPr>
            <a:r>
              <a:rPr lang="en-GB" b="1" u="sng" dirty="0"/>
              <a:t>Action</a:t>
            </a:r>
            <a:r>
              <a:rPr lang="en-GB" dirty="0"/>
              <a:t>: From KS3 onwards, students are taught how to BUG (Box, Underline and Glance).</a:t>
            </a:r>
          </a:p>
          <a:p>
            <a:pPr marL="0" indent="0">
              <a:buNone/>
            </a:pPr>
            <a:endParaRPr lang="en-GB" dirty="0"/>
          </a:p>
          <a:p>
            <a:pPr marL="0" indent="0">
              <a:buNone/>
            </a:pPr>
            <a:r>
              <a:rPr lang="en-GB" b="1" u="sng" dirty="0"/>
              <a:t>Result</a:t>
            </a:r>
            <a:r>
              <a:rPr lang="en-GB" dirty="0"/>
              <a:t>: This allows EAL students to understand the requirements of the questions which allows students to plan better answers </a:t>
            </a:r>
          </a:p>
        </p:txBody>
      </p:sp>
      <p:pic>
        <p:nvPicPr>
          <p:cNvPr id="1026" name="ymail_attachmentId2853b473-deca-46fd-9e60-2ff8bbe699d6">
            <a:extLst>
              <a:ext uri="{FF2B5EF4-FFF2-40B4-BE49-F238E27FC236}">
                <a16:creationId xmlns:a16="http://schemas.microsoft.com/office/drawing/2014/main" id="{99188D3B-0639-8C42-4F0C-C0E507E03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5589"/>
            <a:ext cx="7131906" cy="601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8E5E123-2547-2392-FC8F-8531F1CA78CF}"/>
              </a:ext>
            </a:extLst>
          </p:cNvPr>
          <p:cNvPicPr>
            <a:picLocks noChangeAspect="1"/>
          </p:cNvPicPr>
          <p:nvPr/>
        </p:nvPicPr>
        <p:blipFill>
          <a:blip r:embed="rId4"/>
          <a:stretch>
            <a:fillRect/>
          </a:stretch>
        </p:blipFill>
        <p:spPr>
          <a:xfrm>
            <a:off x="0" y="745588"/>
            <a:ext cx="7244862" cy="6130667"/>
          </a:xfrm>
          <a:prstGeom prst="rect">
            <a:avLst/>
          </a:prstGeom>
        </p:spPr>
      </p:pic>
      <p:pic>
        <p:nvPicPr>
          <p:cNvPr id="5" name="Picture 4">
            <a:extLst>
              <a:ext uri="{FF2B5EF4-FFF2-40B4-BE49-F238E27FC236}">
                <a16:creationId xmlns:a16="http://schemas.microsoft.com/office/drawing/2014/main" id="{5967B752-82F6-C460-CB2A-BB61307B8389}"/>
              </a:ext>
            </a:extLst>
          </p:cNvPr>
          <p:cNvPicPr>
            <a:picLocks noChangeAspect="1"/>
          </p:cNvPicPr>
          <p:nvPr/>
        </p:nvPicPr>
        <p:blipFill>
          <a:blip r:embed="rId5"/>
          <a:stretch>
            <a:fillRect/>
          </a:stretch>
        </p:blipFill>
        <p:spPr>
          <a:xfrm>
            <a:off x="0" y="745586"/>
            <a:ext cx="7131906" cy="6013939"/>
          </a:xfrm>
          <a:prstGeom prst="rect">
            <a:avLst/>
          </a:prstGeom>
        </p:spPr>
      </p:pic>
    </p:spTree>
    <p:extLst>
      <p:ext uri="{BB962C8B-B14F-4D97-AF65-F5344CB8AC3E}">
        <p14:creationId xmlns:p14="http://schemas.microsoft.com/office/powerpoint/2010/main" val="238216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B83734-06A5-88D9-C361-14F6F3FDBA17}"/>
              </a:ext>
            </a:extLst>
          </p:cNvPr>
          <p:cNvPicPr>
            <a:picLocks noChangeAspect="1"/>
          </p:cNvPicPr>
          <p:nvPr/>
        </p:nvPicPr>
        <p:blipFill>
          <a:blip r:embed="rId2"/>
          <a:stretch>
            <a:fillRect/>
          </a:stretch>
        </p:blipFill>
        <p:spPr>
          <a:xfrm>
            <a:off x="126609" y="771119"/>
            <a:ext cx="11760592" cy="5315762"/>
          </a:xfrm>
          <a:prstGeom prst="rect">
            <a:avLst/>
          </a:prstGeom>
        </p:spPr>
      </p:pic>
      <p:pic>
        <p:nvPicPr>
          <p:cNvPr id="3" name="Picture 2">
            <a:extLst>
              <a:ext uri="{FF2B5EF4-FFF2-40B4-BE49-F238E27FC236}">
                <a16:creationId xmlns:a16="http://schemas.microsoft.com/office/drawing/2014/main" id="{8BAA585A-7B05-BEC9-B50C-51E13F8E2E21}"/>
              </a:ext>
            </a:extLst>
          </p:cNvPr>
          <p:cNvPicPr>
            <a:picLocks noChangeAspect="1"/>
          </p:cNvPicPr>
          <p:nvPr/>
        </p:nvPicPr>
        <p:blipFill>
          <a:blip r:embed="rId3"/>
          <a:stretch>
            <a:fillRect/>
          </a:stretch>
        </p:blipFill>
        <p:spPr>
          <a:xfrm>
            <a:off x="304799" y="0"/>
            <a:ext cx="11582401" cy="6858000"/>
          </a:xfrm>
          <a:prstGeom prst="rect">
            <a:avLst/>
          </a:prstGeom>
        </p:spPr>
      </p:pic>
    </p:spTree>
    <p:extLst>
      <p:ext uri="{BB962C8B-B14F-4D97-AF65-F5344CB8AC3E}">
        <p14:creationId xmlns:p14="http://schemas.microsoft.com/office/powerpoint/2010/main" val="160306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7C8B16-8B6E-4DFD-F16A-85892A1EC631}"/>
              </a:ext>
            </a:extLst>
          </p:cNvPr>
          <p:cNvSpPr>
            <a:spLocks noGrp="1"/>
          </p:cNvSpPr>
          <p:nvPr>
            <p:ph idx="1"/>
          </p:nvPr>
        </p:nvSpPr>
        <p:spPr>
          <a:xfrm>
            <a:off x="388034" y="461059"/>
            <a:ext cx="11414760" cy="5109747"/>
          </a:xfrm>
          <a:solidFill>
            <a:srgbClr val="FFFF00"/>
          </a:solidFill>
          <a:ln w="38100">
            <a:solidFill>
              <a:schemeClr val="tx1"/>
            </a:solidFill>
          </a:ln>
        </p:spPr>
        <p:txBody>
          <a:bodyPr>
            <a:normAutofit lnSpcReduction="10000"/>
          </a:bodyPr>
          <a:lstStyle/>
          <a:p>
            <a:r>
              <a:rPr lang="en-GB" dirty="0"/>
              <a:t>Set high expectations:  As educators, avoid the temptation to “dumb down” or simplify the curriculum for EAL learners and instead seek to amplify it through judicious use of scaffolding. It is vital to recognise that the cognitive and academic abilities of learners with EAL are separate from their current ability to use English. Like all learners, those with EAL, will benefit from being motivated and challenged in the classroom.</a:t>
            </a:r>
          </a:p>
          <a:p>
            <a:pPr marL="0" indent="0">
              <a:buNone/>
            </a:pPr>
            <a:endParaRPr lang="en-GB" dirty="0"/>
          </a:p>
          <a:p>
            <a:r>
              <a:rPr lang="en-GB" dirty="0"/>
              <a:t>Create a curriculum which makes assessment and feedback relevant to the EAL learners. Many formal standardised tests designed to assess reading age, verbal reasoning, and reading comprehension in English are designed for pupils for whom English is their first language. Thus, they are of limited use for EAL learners as they will not, on their own, give an accurate picture of the progress of a learner using EAL.</a:t>
            </a:r>
          </a:p>
        </p:txBody>
      </p:sp>
    </p:spTree>
    <p:extLst>
      <p:ext uri="{BB962C8B-B14F-4D97-AF65-F5344CB8AC3E}">
        <p14:creationId xmlns:p14="http://schemas.microsoft.com/office/powerpoint/2010/main" val="1323393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74D112-EA58-2056-CABC-D3426CF4C6A9}"/>
              </a:ext>
            </a:extLst>
          </p:cNvPr>
          <p:cNvSpPr>
            <a:spLocks noGrp="1"/>
          </p:cNvSpPr>
          <p:nvPr>
            <p:ph idx="1"/>
          </p:nvPr>
        </p:nvSpPr>
        <p:spPr>
          <a:xfrm>
            <a:off x="838200" y="1825625"/>
            <a:ext cx="10515600" cy="3984332"/>
          </a:xfrm>
          <a:solidFill>
            <a:srgbClr val="FFFF00"/>
          </a:solidFill>
          <a:ln w="38100">
            <a:solidFill>
              <a:schemeClr val="tx1"/>
            </a:solidFill>
          </a:ln>
        </p:spPr>
        <p:txBody>
          <a:bodyPr/>
          <a:lstStyle/>
          <a:p>
            <a:r>
              <a:rPr lang="en-GB" dirty="0"/>
              <a:t>Positioning the Band E learner as an expert. At Band E (fluent), learners will be able to support other learners who share a common language by becoming a near-peer role model. Elevating learners to the position of expert will increase their sense of self-efficacy, which will in turn impact their attitude and performance in school.</a:t>
            </a:r>
          </a:p>
          <a:p>
            <a:pPr marL="0" indent="0">
              <a:buNone/>
            </a:pPr>
            <a:endParaRPr lang="en-GB" dirty="0"/>
          </a:p>
          <a:p>
            <a:r>
              <a:rPr lang="en-GB" dirty="0"/>
              <a:t>Encouraging learners to take an active role in identifying and creating opportunities for inclusion in the school. This might be through helping to set up and run multilingual clubs.</a:t>
            </a:r>
          </a:p>
        </p:txBody>
      </p:sp>
    </p:spTree>
    <p:extLst>
      <p:ext uri="{BB962C8B-B14F-4D97-AF65-F5344CB8AC3E}">
        <p14:creationId xmlns:p14="http://schemas.microsoft.com/office/powerpoint/2010/main" val="962296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3E47-6A64-0C54-ABC5-AF7D9D055226}"/>
              </a:ext>
            </a:extLst>
          </p:cNvPr>
          <p:cNvSpPr>
            <a:spLocks noGrp="1"/>
          </p:cNvSpPr>
          <p:nvPr>
            <p:ph type="title"/>
          </p:nvPr>
        </p:nvSpPr>
        <p:spPr>
          <a:xfrm>
            <a:off x="103239" y="365126"/>
            <a:ext cx="11250561" cy="976978"/>
          </a:xfrm>
          <a:solidFill>
            <a:schemeClr val="lt1"/>
          </a:solidFill>
          <a:ln w="38100">
            <a:solidFill>
              <a:schemeClr val="tx1"/>
            </a:solidFill>
          </a:ln>
        </p:spPr>
        <p:txBody>
          <a:bodyPr>
            <a:normAutofit/>
          </a:bodyPr>
          <a:lstStyle/>
          <a:p>
            <a:r>
              <a:rPr lang="en-GB" sz="2800" b="1" u="sng" dirty="0"/>
              <a:t>Self- Regulation Strategies for EAL Students:  </a:t>
            </a:r>
          </a:p>
        </p:txBody>
      </p:sp>
      <p:sp>
        <p:nvSpPr>
          <p:cNvPr id="4" name="Content Placeholder 3">
            <a:extLst>
              <a:ext uri="{FF2B5EF4-FFF2-40B4-BE49-F238E27FC236}">
                <a16:creationId xmlns:a16="http://schemas.microsoft.com/office/drawing/2014/main" id="{DDA4CEB0-667F-CB11-6079-3606FE0E7DC3}"/>
              </a:ext>
            </a:extLst>
          </p:cNvPr>
          <p:cNvSpPr>
            <a:spLocks noGrp="1"/>
          </p:cNvSpPr>
          <p:nvPr>
            <p:ph idx="1"/>
          </p:nvPr>
        </p:nvSpPr>
        <p:spPr>
          <a:xfrm>
            <a:off x="233288" y="1713082"/>
            <a:ext cx="11120511" cy="4518905"/>
          </a:xfrm>
          <a:solidFill>
            <a:srgbClr val="FFFF00"/>
          </a:solidFill>
          <a:ln w="38100">
            <a:solidFill>
              <a:schemeClr val="tx1"/>
            </a:solidFill>
          </a:ln>
        </p:spPr>
        <p:txBody>
          <a:bodyPr>
            <a:noAutofit/>
          </a:bodyPr>
          <a:lstStyle/>
          <a:p>
            <a:pPr marL="0" indent="0">
              <a:buNone/>
            </a:pPr>
            <a:r>
              <a:rPr lang="en-GB" sz="4000" dirty="0"/>
              <a:t>EAL Learners need to feel safe, secure and have a sense of belonging to their school and wider community to maximise their opportunities for success. This is especially important for children seeking asylum (McIntyre and Abrams, 2021). It is important to build and promote an </a:t>
            </a:r>
            <a:r>
              <a:rPr lang="en-GB" sz="4000" b="1" dirty="0">
                <a:solidFill>
                  <a:srgbClr val="FF0000"/>
                </a:solidFill>
              </a:rPr>
              <a:t>inclusive</a:t>
            </a:r>
            <a:r>
              <a:rPr lang="en-GB" sz="4000" dirty="0"/>
              <a:t> environment where everybody is a valued contributor to school life.</a:t>
            </a:r>
          </a:p>
        </p:txBody>
      </p:sp>
    </p:spTree>
    <p:extLst>
      <p:ext uri="{BB962C8B-B14F-4D97-AF65-F5344CB8AC3E}">
        <p14:creationId xmlns:p14="http://schemas.microsoft.com/office/powerpoint/2010/main" val="4010210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9422D-195E-9683-5941-D72C6870D90A}"/>
              </a:ext>
            </a:extLst>
          </p:cNvPr>
          <p:cNvSpPr>
            <a:spLocks noGrp="1"/>
          </p:cNvSpPr>
          <p:nvPr>
            <p:ph type="title"/>
          </p:nvPr>
        </p:nvSpPr>
        <p:spPr>
          <a:xfrm>
            <a:off x="0" y="544"/>
            <a:ext cx="10515600" cy="1325563"/>
          </a:xfrm>
        </p:spPr>
        <p:txBody>
          <a:bodyPr>
            <a:normAutofit/>
          </a:bodyPr>
          <a:lstStyle/>
          <a:p>
            <a:r>
              <a:rPr lang="en-GB" sz="4000" b="1" u="sng" dirty="0"/>
              <a:t>EAL Simulation : Cognitive Load </a:t>
            </a:r>
          </a:p>
        </p:txBody>
      </p:sp>
      <p:sp>
        <p:nvSpPr>
          <p:cNvPr id="3" name="Content Placeholder 2">
            <a:extLst>
              <a:ext uri="{FF2B5EF4-FFF2-40B4-BE49-F238E27FC236}">
                <a16:creationId xmlns:a16="http://schemas.microsoft.com/office/drawing/2014/main" id="{A430AC9C-2D19-C337-A7E6-08826A81E7E8}"/>
              </a:ext>
            </a:extLst>
          </p:cNvPr>
          <p:cNvSpPr>
            <a:spLocks noGrp="1"/>
          </p:cNvSpPr>
          <p:nvPr>
            <p:ph idx="1"/>
          </p:nvPr>
        </p:nvSpPr>
        <p:spPr>
          <a:xfrm>
            <a:off x="106680" y="1195981"/>
            <a:ext cx="5989320" cy="3007310"/>
          </a:xfrm>
          <a:solidFill>
            <a:srgbClr val="FFFF00"/>
          </a:solidFill>
          <a:ln w="38100">
            <a:solidFill>
              <a:schemeClr val="tx1"/>
            </a:solidFill>
          </a:ln>
        </p:spPr>
        <p:txBody>
          <a:bodyPr>
            <a:noAutofit/>
          </a:bodyPr>
          <a:lstStyle/>
          <a:p>
            <a:pPr marL="0" indent="0">
              <a:buNone/>
            </a:pPr>
            <a:r>
              <a:rPr lang="en-GB" sz="4000" dirty="0"/>
              <a:t>Task: </a:t>
            </a:r>
          </a:p>
          <a:p>
            <a:pPr marL="0" indent="0">
              <a:buNone/>
            </a:pPr>
            <a:r>
              <a:rPr lang="en-GB" sz="4000" dirty="0"/>
              <a:t>Using your non-dominant hand, write down and unscramble the following words.</a:t>
            </a:r>
          </a:p>
        </p:txBody>
      </p:sp>
      <p:sp>
        <p:nvSpPr>
          <p:cNvPr id="4" name="TextBox 3">
            <a:extLst>
              <a:ext uri="{FF2B5EF4-FFF2-40B4-BE49-F238E27FC236}">
                <a16:creationId xmlns:a16="http://schemas.microsoft.com/office/drawing/2014/main" id="{9B4856E0-F06E-2AC2-8476-F3E6276770DC}"/>
              </a:ext>
            </a:extLst>
          </p:cNvPr>
          <p:cNvSpPr txBox="1"/>
          <p:nvPr/>
        </p:nvSpPr>
        <p:spPr>
          <a:xfrm>
            <a:off x="6932345" y="23120"/>
            <a:ext cx="4925357" cy="4401205"/>
          </a:xfrm>
          <a:prstGeom prst="rect">
            <a:avLst/>
          </a:prstGeom>
          <a:solidFill>
            <a:srgbClr val="FFFF00"/>
          </a:solidFill>
          <a:ln w="38100">
            <a:solidFill>
              <a:schemeClr val="tx1"/>
            </a:solidFill>
          </a:ln>
        </p:spPr>
        <p:txBody>
          <a:bodyPr wrap="square" rtlCol="0">
            <a:spAutoFit/>
          </a:bodyPr>
          <a:lstStyle/>
          <a:p>
            <a:r>
              <a:rPr lang="en-GB" sz="2800" dirty="0"/>
              <a:t>EOKSLENT</a:t>
            </a:r>
          </a:p>
          <a:p>
            <a:r>
              <a:rPr lang="en-GB" sz="2800" dirty="0"/>
              <a:t>MRTISAPSMOOEH</a:t>
            </a:r>
          </a:p>
          <a:p>
            <a:r>
              <a:rPr lang="en-GB" sz="2800" dirty="0"/>
              <a:t>PIEELCS</a:t>
            </a:r>
          </a:p>
          <a:p>
            <a:r>
              <a:rPr lang="en-GB" sz="2800" dirty="0"/>
              <a:t>SYHITOTSHSOEPN</a:t>
            </a:r>
          </a:p>
          <a:p>
            <a:r>
              <a:rPr lang="en-GB" sz="2800" dirty="0"/>
              <a:t>ITRDSOAE</a:t>
            </a:r>
          </a:p>
          <a:p>
            <a:r>
              <a:rPr lang="en-GB" sz="2800" dirty="0"/>
              <a:t>CLNEOIRESTC</a:t>
            </a:r>
          </a:p>
          <a:p>
            <a:r>
              <a:rPr lang="en-GB" sz="2800" dirty="0"/>
              <a:t>ACRLIEG</a:t>
            </a:r>
          </a:p>
          <a:p>
            <a:r>
              <a:rPr lang="en-GB" sz="2800" dirty="0"/>
              <a:t>SURREPSE</a:t>
            </a:r>
          </a:p>
          <a:p>
            <a:r>
              <a:rPr lang="en-GB" sz="2800" dirty="0"/>
              <a:t>ONACMNIMIOTUC</a:t>
            </a:r>
          </a:p>
          <a:p>
            <a:r>
              <a:rPr lang="en-GB" sz="2800" dirty="0"/>
              <a:t>ONVOTUILE</a:t>
            </a:r>
          </a:p>
        </p:txBody>
      </p:sp>
      <p:sp>
        <p:nvSpPr>
          <p:cNvPr id="5" name="TextBox 4">
            <a:extLst>
              <a:ext uri="{FF2B5EF4-FFF2-40B4-BE49-F238E27FC236}">
                <a16:creationId xmlns:a16="http://schemas.microsoft.com/office/drawing/2014/main" id="{C59C0EE3-9D6A-BD3B-0D0B-1A3E64958092}"/>
              </a:ext>
            </a:extLst>
          </p:cNvPr>
          <p:cNvSpPr txBox="1"/>
          <p:nvPr/>
        </p:nvSpPr>
        <p:spPr>
          <a:xfrm>
            <a:off x="207080" y="4650266"/>
            <a:ext cx="11724967" cy="1938992"/>
          </a:xfrm>
          <a:prstGeom prst="rect">
            <a:avLst/>
          </a:prstGeom>
          <a:solidFill>
            <a:srgbClr val="FFFF00"/>
          </a:solidFill>
          <a:ln w="38100">
            <a:solidFill>
              <a:schemeClr val="tx1"/>
            </a:solidFill>
          </a:ln>
        </p:spPr>
        <p:txBody>
          <a:bodyPr wrap="square" rtlCol="0">
            <a:spAutoFit/>
          </a:bodyPr>
          <a:lstStyle/>
          <a:p>
            <a:r>
              <a:rPr lang="en-GB" sz="2400" b="1" u="sng" dirty="0">
                <a:solidFill>
                  <a:srgbClr val="FF0000"/>
                </a:solidFill>
              </a:rPr>
              <a:t>Consider the Following</a:t>
            </a:r>
            <a:r>
              <a:rPr lang="en-GB" sz="2400" dirty="0"/>
              <a:t>: </a:t>
            </a:r>
          </a:p>
          <a:p>
            <a:pPr marL="285750" indent="-285750">
              <a:buFont typeface="Arial" panose="020B0604020202020204" pitchFamily="34" charset="0"/>
              <a:buChar char="•"/>
            </a:pPr>
            <a:r>
              <a:rPr lang="en-GB" sz="2400" dirty="0"/>
              <a:t>How did you feel physically and emotionally?</a:t>
            </a:r>
          </a:p>
          <a:p>
            <a:pPr marL="285750" indent="-285750">
              <a:buFont typeface="Arial" panose="020B0604020202020204" pitchFamily="34" charset="0"/>
              <a:buChar char="•"/>
            </a:pPr>
            <a:r>
              <a:rPr lang="en-GB" sz="2400" dirty="0"/>
              <a:t>Look at the content,  did it  reflect your thoughts, or did you take any short cuts during the task?</a:t>
            </a:r>
          </a:p>
          <a:p>
            <a:pPr marL="285750" indent="-285750">
              <a:buFont typeface="Arial" panose="020B0604020202020204" pitchFamily="34" charset="0"/>
              <a:buChar char="•"/>
            </a:pPr>
            <a:r>
              <a:rPr lang="en-GB" sz="2400" dirty="0"/>
              <a:t>Does the writing sample look like some of the work produced by your students? </a:t>
            </a:r>
          </a:p>
        </p:txBody>
      </p:sp>
    </p:spTree>
    <p:extLst>
      <p:ext uri="{BB962C8B-B14F-4D97-AF65-F5344CB8AC3E}">
        <p14:creationId xmlns:p14="http://schemas.microsoft.com/office/powerpoint/2010/main" val="106067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rain in head with solid fill">
            <a:extLst>
              <a:ext uri="{FF2B5EF4-FFF2-40B4-BE49-F238E27FC236}">
                <a16:creationId xmlns:a16="http://schemas.microsoft.com/office/drawing/2014/main" id="{45BD15E8-D872-179C-F3CB-EAF9648070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41101" y="1886052"/>
            <a:ext cx="4109522" cy="3030216"/>
          </a:xfrm>
          <a:prstGeom prst="rect">
            <a:avLst/>
          </a:prstGeom>
        </p:spPr>
      </p:pic>
      <p:sp>
        <p:nvSpPr>
          <p:cNvPr id="4" name="TextBox 3">
            <a:extLst>
              <a:ext uri="{FF2B5EF4-FFF2-40B4-BE49-F238E27FC236}">
                <a16:creationId xmlns:a16="http://schemas.microsoft.com/office/drawing/2014/main" id="{614084F5-F2D4-0894-D7D0-14F449DB0F70}"/>
              </a:ext>
            </a:extLst>
          </p:cNvPr>
          <p:cNvSpPr txBox="1"/>
          <p:nvPr/>
        </p:nvSpPr>
        <p:spPr>
          <a:xfrm>
            <a:off x="268458" y="4916267"/>
            <a:ext cx="1983545" cy="646331"/>
          </a:xfrm>
          <a:prstGeom prst="rect">
            <a:avLst/>
          </a:prstGeom>
          <a:solidFill>
            <a:srgbClr val="FFFF00"/>
          </a:solidFill>
          <a:ln w="28575">
            <a:solidFill>
              <a:schemeClr val="tx1"/>
            </a:solidFill>
          </a:ln>
        </p:spPr>
        <p:txBody>
          <a:bodyPr wrap="square" rtlCol="0">
            <a:spAutoFit/>
          </a:bodyPr>
          <a:lstStyle/>
          <a:p>
            <a:r>
              <a:rPr lang="en-GB" b="1" dirty="0">
                <a:solidFill>
                  <a:srgbClr val="FF0000"/>
                </a:solidFill>
              </a:rPr>
              <a:t>How to hold a pen? </a:t>
            </a:r>
          </a:p>
        </p:txBody>
      </p:sp>
      <p:sp>
        <p:nvSpPr>
          <p:cNvPr id="5" name="TextBox 4">
            <a:extLst>
              <a:ext uri="{FF2B5EF4-FFF2-40B4-BE49-F238E27FC236}">
                <a16:creationId xmlns:a16="http://schemas.microsoft.com/office/drawing/2014/main" id="{92074455-3957-B4A1-C3F2-C5C455286A06}"/>
              </a:ext>
            </a:extLst>
          </p:cNvPr>
          <p:cNvSpPr txBox="1"/>
          <p:nvPr/>
        </p:nvSpPr>
        <p:spPr>
          <a:xfrm>
            <a:off x="253219" y="3013246"/>
            <a:ext cx="1983545" cy="369332"/>
          </a:xfrm>
          <a:prstGeom prst="rect">
            <a:avLst/>
          </a:prstGeom>
          <a:solidFill>
            <a:srgbClr val="FFFF00"/>
          </a:solidFill>
          <a:ln w="28575">
            <a:solidFill>
              <a:schemeClr val="tx1"/>
            </a:solidFill>
          </a:ln>
        </p:spPr>
        <p:txBody>
          <a:bodyPr wrap="square" rtlCol="0">
            <a:spAutoFit/>
          </a:bodyPr>
          <a:lstStyle/>
          <a:p>
            <a:r>
              <a:rPr lang="en-GB" b="1" dirty="0">
                <a:solidFill>
                  <a:srgbClr val="FF0000"/>
                </a:solidFill>
              </a:rPr>
              <a:t>Letter formation </a:t>
            </a:r>
          </a:p>
        </p:txBody>
      </p:sp>
      <p:sp>
        <p:nvSpPr>
          <p:cNvPr id="6" name="TextBox 5">
            <a:extLst>
              <a:ext uri="{FF2B5EF4-FFF2-40B4-BE49-F238E27FC236}">
                <a16:creationId xmlns:a16="http://schemas.microsoft.com/office/drawing/2014/main" id="{B63047B7-AF05-74EE-BB76-3059D314644A}"/>
              </a:ext>
            </a:extLst>
          </p:cNvPr>
          <p:cNvSpPr txBox="1"/>
          <p:nvPr/>
        </p:nvSpPr>
        <p:spPr>
          <a:xfrm>
            <a:off x="253220" y="1295403"/>
            <a:ext cx="1983545" cy="646331"/>
          </a:xfrm>
          <a:prstGeom prst="rect">
            <a:avLst/>
          </a:prstGeom>
          <a:solidFill>
            <a:srgbClr val="FFFF00"/>
          </a:solidFill>
          <a:ln w="28575">
            <a:solidFill>
              <a:schemeClr val="tx1"/>
            </a:solidFill>
          </a:ln>
        </p:spPr>
        <p:txBody>
          <a:bodyPr wrap="square" rtlCol="0">
            <a:spAutoFit/>
          </a:bodyPr>
          <a:lstStyle/>
          <a:p>
            <a:r>
              <a:rPr lang="en-GB" b="1" dirty="0">
                <a:solidFill>
                  <a:srgbClr val="FF0000"/>
                </a:solidFill>
              </a:rPr>
              <a:t>Where to place the paper</a:t>
            </a:r>
          </a:p>
        </p:txBody>
      </p:sp>
      <p:sp>
        <p:nvSpPr>
          <p:cNvPr id="7" name="TextBox 6">
            <a:extLst>
              <a:ext uri="{FF2B5EF4-FFF2-40B4-BE49-F238E27FC236}">
                <a16:creationId xmlns:a16="http://schemas.microsoft.com/office/drawing/2014/main" id="{286596F6-4038-27F6-B03D-65FA1A75609A}"/>
              </a:ext>
            </a:extLst>
          </p:cNvPr>
          <p:cNvSpPr txBox="1"/>
          <p:nvPr/>
        </p:nvSpPr>
        <p:spPr>
          <a:xfrm>
            <a:off x="3658185" y="1226846"/>
            <a:ext cx="1983545" cy="369332"/>
          </a:xfrm>
          <a:prstGeom prst="rect">
            <a:avLst/>
          </a:prstGeom>
          <a:solidFill>
            <a:srgbClr val="FFFF00"/>
          </a:solidFill>
          <a:ln w="28575">
            <a:solidFill>
              <a:schemeClr val="tx1"/>
            </a:solidFill>
          </a:ln>
        </p:spPr>
        <p:txBody>
          <a:bodyPr wrap="square" rtlCol="0">
            <a:spAutoFit/>
          </a:bodyPr>
          <a:lstStyle/>
          <a:p>
            <a:r>
              <a:rPr lang="en-GB" b="1" dirty="0">
                <a:solidFill>
                  <a:srgbClr val="FF0000"/>
                </a:solidFill>
              </a:rPr>
              <a:t>Ideas </a:t>
            </a:r>
          </a:p>
        </p:txBody>
      </p:sp>
      <p:sp>
        <p:nvSpPr>
          <p:cNvPr id="8" name="TextBox 7">
            <a:extLst>
              <a:ext uri="{FF2B5EF4-FFF2-40B4-BE49-F238E27FC236}">
                <a16:creationId xmlns:a16="http://schemas.microsoft.com/office/drawing/2014/main" id="{83C24CFC-F7BD-6CB2-102B-D9197DB38794}"/>
              </a:ext>
            </a:extLst>
          </p:cNvPr>
          <p:cNvSpPr txBox="1"/>
          <p:nvPr/>
        </p:nvSpPr>
        <p:spPr>
          <a:xfrm>
            <a:off x="6535911" y="2192819"/>
            <a:ext cx="1983545" cy="369332"/>
          </a:xfrm>
          <a:prstGeom prst="rect">
            <a:avLst/>
          </a:prstGeom>
          <a:solidFill>
            <a:srgbClr val="FFFF00"/>
          </a:solidFill>
          <a:ln w="28575">
            <a:solidFill>
              <a:schemeClr val="tx1"/>
            </a:solidFill>
          </a:ln>
        </p:spPr>
        <p:txBody>
          <a:bodyPr wrap="square" rtlCol="0">
            <a:spAutoFit/>
          </a:bodyPr>
          <a:lstStyle/>
          <a:p>
            <a:r>
              <a:rPr lang="en-GB" b="1" dirty="0">
                <a:solidFill>
                  <a:srgbClr val="FF0000"/>
                </a:solidFill>
              </a:rPr>
              <a:t>Frustration</a:t>
            </a:r>
          </a:p>
        </p:txBody>
      </p:sp>
      <p:sp>
        <p:nvSpPr>
          <p:cNvPr id="9" name="TextBox 8">
            <a:extLst>
              <a:ext uri="{FF2B5EF4-FFF2-40B4-BE49-F238E27FC236}">
                <a16:creationId xmlns:a16="http://schemas.microsoft.com/office/drawing/2014/main" id="{8B8EC357-D3D8-4F14-FBEB-0EA0865F56CF}"/>
              </a:ext>
            </a:extLst>
          </p:cNvPr>
          <p:cNvSpPr txBox="1"/>
          <p:nvPr/>
        </p:nvSpPr>
        <p:spPr>
          <a:xfrm>
            <a:off x="6554959" y="3562614"/>
            <a:ext cx="1983545" cy="369332"/>
          </a:xfrm>
          <a:prstGeom prst="rect">
            <a:avLst/>
          </a:prstGeom>
          <a:solidFill>
            <a:srgbClr val="FFFF00"/>
          </a:solidFill>
          <a:ln w="28575">
            <a:solidFill>
              <a:schemeClr val="tx1"/>
            </a:solidFill>
          </a:ln>
        </p:spPr>
        <p:txBody>
          <a:bodyPr wrap="square" rtlCol="0">
            <a:spAutoFit/>
          </a:bodyPr>
          <a:lstStyle/>
          <a:p>
            <a:r>
              <a:rPr lang="en-GB" b="1" dirty="0">
                <a:solidFill>
                  <a:srgbClr val="FF0000"/>
                </a:solidFill>
              </a:rPr>
              <a:t>Motivation</a:t>
            </a:r>
          </a:p>
        </p:txBody>
      </p:sp>
      <p:sp>
        <p:nvSpPr>
          <p:cNvPr id="10" name="TextBox 9">
            <a:extLst>
              <a:ext uri="{FF2B5EF4-FFF2-40B4-BE49-F238E27FC236}">
                <a16:creationId xmlns:a16="http://schemas.microsoft.com/office/drawing/2014/main" id="{83FA2FF3-9EC0-8217-8E9C-C1595FA4C083}"/>
              </a:ext>
            </a:extLst>
          </p:cNvPr>
          <p:cNvSpPr txBox="1"/>
          <p:nvPr/>
        </p:nvSpPr>
        <p:spPr>
          <a:xfrm>
            <a:off x="5856849" y="4854840"/>
            <a:ext cx="1983545" cy="369332"/>
          </a:xfrm>
          <a:prstGeom prst="rect">
            <a:avLst/>
          </a:prstGeom>
          <a:solidFill>
            <a:srgbClr val="FFFF00"/>
          </a:solidFill>
          <a:ln w="28575">
            <a:solidFill>
              <a:schemeClr val="tx1"/>
            </a:solidFill>
          </a:ln>
        </p:spPr>
        <p:txBody>
          <a:bodyPr wrap="square" rtlCol="0">
            <a:spAutoFit/>
          </a:bodyPr>
          <a:lstStyle/>
          <a:p>
            <a:r>
              <a:rPr lang="en-GB" b="1" dirty="0">
                <a:solidFill>
                  <a:srgbClr val="FF0000"/>
                </a:solidFill>
              </a:rPr>
              <a:t>Distractions </a:t>
            </a:r>
          </a:p>
        </p:txBody>
      </p:sp>
      <p:sp>
        <p:nvSpPr>
          <p:cNvPr id="11" name="TextBox 10">
            <a:extLst>
              <a:ext uri="{FF2B5EF4-FFF2-40B4-BE49-F238E27FC236}">
                <a16:creationId xmlns:a16="http://schemas.microsoft.com/office/drawing/2014/main" id="{B2A78733-9C9E-3C00-A64F-1DDD8E333B19}"/>
              </a:ext>
            </a:extLst>
          </p:cNvPr>
          <p:cNvSpPr txBox="1"/>
          <p:nvPr/>
        </p:nvSpPr>
        <p:spPr>
          <a:xfrm>
            <a:off x="3062653" y="4984823"/>
            <a:ext cx="1983545" cy="646331"/>
          </a:xfrm>
          <a:prstGeom prst="rect">
            <a:avLst/>
          </a:prstGeom>
          <a:solidFill>
            <a:srgbClr val="FFFF00"/>
          </a:solidFill>
          <a:ln w="28575">
            <a:solidFill>
              <a:schemeClr val="tx1"/>
            </a:solidFill>
          </a:ln>
        </p:spPr>
        <p:txBody>
          <a:bodyPr wrap="square" rtlCol="0">
            <a:spAutoFit/>
          </a:bodyPr>
          <a:lstStyle/>
          <a:p>
            <a:r>
              <a:rPr lang="en-GB" b="1" dirty="0">
                <a:solidFill>
                  <a:srgbClr val="FF0000"/>
                </a:solidFill>
              </a:rPr>
              <a:t>Learning boundaries</a:t>
            </a:r>
          </a:p>
        </p:txBody>
      </p:sp>
      <p:sp>
        <p:nvSpPr>
          <p:cNvPr id="2" name="Title 1">
            <a:extLst>
              <a:ext uri="{FF2B5EF4-FFF2-40B4-BE49-F238E27FC236}">
                <a16:creationId xmlns:a16="http://schemas.microsoft.com/office/drawing/2014/main" id="{8E3EFAEE-6C07-34AD-E008-DC73203F3567}"/>
              </a:ext>
            </a:extLst>
          </p:cNvPr>
          <p:cNvSpPr>
            <a:spLocks noGrp="1"/>
          </p:cNvSpPr>
          <p:nvPr>
            <p:ph type="title"/>
          </p:nvPr>
        </p:nvSpPr>
        <p:spPr>
          <a:xfrm>
            <a:off x="148883" y="85949"/>
            <a:ext cx="10515600" cy="1325563"/>
          </a:xfrm>
        </p:spPr>
        <p:txBody>
          <a:bodyPr/>
          <a:lstStyle/>
          <a:p>
            <a:r>
              <a:rPr lang="en-GB" b="1" u="sng" dirty="0"/>
              <a:t>How Did You Get On? </a:t>
            </a:r>
          </a:p>
        </p:txBody>
      </p:sp>
      <p:sp>
        <p:nvSpPr>
          <p:cNvPr id="12" name="Content Placeholder 11">
            <a:extLst>
              <a:ext uri="{FF2B5EF4-FFF2-40B4-BE49-F238E27FC236}">
                <a16:creationId xmlns:a16="http://schemas.microsoft.com/office/drawing/2014/main" id="{5EE2966B-0EA8-AD10-ADD7-4C5B715E8692}"/>
              </a:ext>
            </a:extLst>
          </p:cNvPr>
          <p:cNvSpPr>
            <a:spLocks noGrp="1"/>
          </p:cNvSpPr>
          <p:nvPr>
            <p:ph idx="1"/>
          </p:nvPr>
        </p:nvSpPr>
        <p:spPr>
          <a:xfrm>
            <a:off x="8918917" y="904983"/>
            <a:ext cx="3124200" cy="5302049"/>
          </a:xfrm>
          <a:solidFill>
            <a:srgbClr val="FFFF00"/>
          </a:solidFill>
          <a:ln w="38100">
            <a:solidFill>
              <a:schemeClr val="tx1"/>
            </a:solidFill>
          </a:ln>
        </p:spPr>
        <p:txBody>
          <a:bodyPr>
            <a:normAutofit/>
          </a:bodyPr>
          <a:lstStyle/>
          <a:p>
            <a:r>
              <a:rPr lang="en-GB" dirty="0"/>
              <a:t>According to cognitive science, the working memory is able to process about 4 to 7 tasks at a time. </a:t>
            </a:r>
          </a:p>
          <a:p>
            <a:r>
              <a:rPr lang="en-GB" dirty="0"/>
              <a:t>This is a perfect example of why it is key to promote strategies to aid EAL students manage the cognitive load.</a:t>
            </a:r>
          </a:p>
        </p:txBody>
      </p:sp>
      <p:sp>
        <p:nvSpPr>
          <p:cNvPr id="13" name="TextBox 12">
            <a:extLst>
              <a:ext uri="{FF2B5EF4-FFF2-40B4-BE49-F238E27FC236}">
                <a16:creationId xmlns:a16="http://schemas.microsoft.com/office/drawing/2014/main" id="{03CFA345-27A3-5E3D-B510-1EFE22938855}"/>
              </a:ext>
            </a:extLst>
          </p:cNvPr>
          <p:cNvSpPr txBox="1"/>
          <p:nvPr/>
        </p:nvSpPr>
        <p:spPr>
          <a:xfrm>
            <a:off x="148883" y="5762970"/>
            <a:ext cx="8573086" cy="923330"/>
          </a:xfrm>
          <a:prstGeom prst="rect">
            <a:avLst/>
          </a:prstGeom>
          <a:solidFill>
            <a:srgbClr val="FFFF00"/>
          </a:solidFill>
          <a:ln w="38100">
            <a:solidFill>
              <a:schemeClr val="tx1"/>
            </a:solidFill>
          </a:ln>
        </p:spPr>
        <p:txBody>
          <a:bodyPr wrap="square" rtlCol="0">
            <a:spAutoFit/>
          </a:bodyPr>
          <a:lstStyle/>
          <a:p>
            <a:r>
              <a:rPr lang="en-GB" b="1" dirty="0"/>
              <a:t>Other factors to consider: being in a different culture (Links to behaviour management) e.g. eye contact/ New routines / New rules and processes and Emotions e.g. Nervous , frustration </a:t>
            </a:r>
          </a:p>
        </p:txBody>
      </p:sp>
    </p:spTree>
    <p:extLst>
      <p:ext uri="{BB962C8B-B14F-4D97-AF65-F5344CB8AC3E}">
        <p14:creationId xmlns:p14="http://schemas.microsoft.com/office/powerpoint/2010/main" val="242531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4052C2-07AC-3EFC-BD69-61C5E0CDC998}"/>
              </a:ext>
            </a:extLst>
          </p:cNvPr>
          <p:cNvPicPr>
            <a:picLocks noChangeAspect="1"/>
          </p:cNvPicPr>
          <p:nvPr/>
        </p:nvPicPr>
        <p:blipFill>
          <a:blip r:embed="rId2"/>
          <a:stretch>
            <a:fillRect/>
          </a:stretch>
        </p:blipFill>
        <p:spPr>
          <a:xfrm>
            <a:off x="7033846" y="4249246"/>
            <a:ext cx="5040167" cy="2431774"/>
          </a:xfrm>
          <a:prstGeom prst="rect">
            <a:avLst/>
          </a:prstGeom>
        </p:spPr>
      </p:pic>
      <p:sp>
        <p:nvSpPr>
          <p:cNvPr id="8" name="Title 7">
            <a:extLst>
              <a:ext uri="{FF2B5EF4-FFF2-40B4-BE49-F238E27FC236}">
                <a16:creationId xmlns:a16="http://schemas.microsoft.com/office/drawing/2014/main" id="{71CA1B22-41DC-4E06-85FE-AF39226A6D9A}"/>
              </a:ext>
            </a:extLst>
          </p:cNvPr>
          <p:cNvSpPr>
            <a:spLocks noGrp="1"/>
          </p:cNvSpPr>
          <p:nvPr>
            <p:ph type="title"/>
          </p:nvPr>
        </p:nvSpPr>
        <p:spPr>
          <a:xfrm>
            <a:off x="0" y="18256"/>
            <a:ext cx="10515600" cy="763409"/>
          </a:xfrm>
        </p:spPr>
        <p:txBody>
          <a:bodyPr/>
          <a:lstStyle/>
          <a:p>
            <a:r>
              <a:rPr lang="en-GB" b="1" u="sng" dirty="0"/>
              <a:t>Why Is This Relevant? </a:t>
            </a:r>
          </a:p>
        </p:txBody>
      </p:sp>
      <p:sp>
        <p:nvSpPr>
          <p:cNvPr id="2" name="Content Placeholder 1">
            <a:extLst>
              <a:ext uri="{FF2B5EF4-FFF2-40B4-BE49-F238E27FC236}">
                <a16:creationId xmlns:a16="http://schemas.microsoft.com/office/drawing/2014/main" id="{A5F50A32-4104-4E5B-E551-A09E7CC52E8D}"/>
              </a:ext>
            </a:extLst>
          </p:cNvPr>
          <p:cNvSpPr>
            <a:spLocks noGrp="1"/>
          </p:cNvSpPr>
          <p:nvPr>
            <p:ph idx="1"/>
          </p:nvPr>
        </p:nvSpPr>
        <p:spPr>
          <a:xfrm>
            <a:off x="117986" y="781665"/>
            <a:ext cx="6761115" cy="5737122"/>
          </a:xfrm>
          <a:solidFill>
            <a:srgbClr val="FFFF00"/>
          </a:solidFill>
          <a:ln w="38100">
            <a:solidFill>
              <a:schemeClr val="tx1"/>
            </a:solidFill>
          </a:ln>
        </p:spPr>
        <p:txBody>
          <a:bodyPr>
            <a:normAutofit fontScale="92500" lnSpcReduction="20000"/>
          </a:bodyPr>
          <a:lstStyle/>
          <a:p>
            <a:r>
              <a:rPr lang="en-GB" dirty="0"/>
              <a:t>The common and sometimes misunderstood fact is that according to the Bell foundation introduced the EAL assessment framework for schools. The guidance is organised according to the five assessment bands A–E.</a:t>
            </a:r>
          </a:p>
          <a:p>
            <a:pPr marL="0" indent="0">
              <a:buNone/>
            </a:pPr>
            <a:endParaRPr lang="en-GB" dirty="0"/>
          </a:p>
          <a:p>
            <a:pPr marL="0" indent="0">
              <a:buNone/>
            </a:pPr>
            <a:r>
              <a:rPr lang="en-GB" dirty="0"/>
              <a:t>So why do we have misconceptions: </a:t>
            </a:r>
          </a:p>
          <a:p>
            <a:pPr marL="514350" indent="-514350">
              <a:buAutoNum type="arabicPeriod"/>
            </a:pPr>
            <a:r>
              <a:rPr lang="en-GB" dirty="0"/>
              <a:t>Learners do not always fit neatly into one band and neither do activities. </a:t>
            </a:r>
          </a:p>
          <a:p>
            <a:pPr marL="514350" indent="-514350">
              <a:buAutoNum type="arabicPeriod"/>
            </a:pPr>
            <a:r>
              <a:rPr lang="en-GB" dirty="0"/>
              <a:t>The learning challenges faced by EAL students are not just about literacy, but we also have to consider how they are affected by knowledge transfer (increase in the cognitive load) and behaviour management. </a:t>
            </a:r>
          </a:p>
          <a:p>
            <a:pPr marL="514350" indent="-514350">
              <a:buAutoNum type="arabicPeriod"/>
            </a:pPr>
            <a:r>
              <a:rPr lang="en-GB" dirty="0"/>
              <a:t>Students learnt by making reference to prior knowledge. </a:t>
            </a:r>
          </a:p>
        </p:txBody>
      </p:sp>
      <p:pic>
        <p:nvPicPr>
          <p:cNvPr id="4" name="Picture 3">
            <a:extLst>
              <a:ext uri="{FF2B5EF4-FFF2-40B4-BE49-F238E27FC236}">
                <a16:creationId xmlns:a16="http://schemas.microsoft.com/office/drawing/2014/main" id="{D8316CAB-C575-38FE-7642-BE4380D1F82B}"/>
              </a:ext>
            </a:extLst>
          </p:cNvPr>
          <p:cNvPicPr>
            <a:picLocks noChangeAspect="1"/>
          </p:cNvPicPr>
          <p:nvPr/>
        </p:nvPicPr>
        <p:blipFill>
          <a:blip r:embed="rId3"/>
          <a:stretch>
            <a:fillRect/>
          </a:stretch>
        </p:blipFill>
        <p:spPr>
          <a:xfrm>
            <a:off x="7033846" y="1714235"/>
            <a:ext cx="5040166" cy="2431774"/>
          </a:xfrm>
          <a:prstGeom prst="rect">
            <a:avLst/>
          </a:prstGeom>
        </p:spPr>
      </p:pic>
    </p:spTree>
    <p:extLst>
      <p:ext uri="{BB962C8B-B14F-4D97-AF65-F5344CB8AC3E}">
        <p14:creationId xmlns:p14="http://schemas.microsoft.com/office/powerpoint/2010/main" val="76174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3B66D-1A70-2046-992B-87DE95E1936E}"/>
              </a:ext>
            </a:extLst>
          </p:cNvPr>
          <p:cNvSpPr>
            <a:spLocks noGrp="1"/>
          </p:cNvSpPr>
          <p:nvPr>
            <p:ph type="title"/>
          </p:nvPr>
        </p:nvSpPr>
        <p:spPr>
          <a:xfrm>
            <a:off x="0" y="0"/>
            <a:ext cx="10515600" cy="722671"/>
          </a:xfrm>
        </p:spPr>
        <p:txBody>
          <a:bodyPr/>
          <a:lstStyle/>
          <a:p>
            <a:r>
              <a:rPr lang="en-GB" b="1" u="sng" dirty="0"/>
              <a:t>What Is Cognitive Load? </a:t>
            </a:r>
          </a:p>
        </p:txBody>
      </p:sp>
      <p:sp>
        <p:nvSpPr>
          <p:cNvPr id="3" name="Content Placeholder 2">
            <a:extLst>
              <a:ext uri="{FF2B5EF4-FFF2-40B4-BE49-F238E27FC236}">
                <a16:creationId xmlns:a16="http://schemas.microsoft.com/office/drawing/2014/main" id="{58472933-8468-CC04-40AE-C3A3DD3B6CA0}"/>
              </a:ext>
            </a:extLst>
          </p:cNvPr>
          <p:cNvSpPr>
            <a:spLocks noGrp="1"/>
          </p:cNvSpPr>
          <p:nvPr>
            <p:ph idx="1"/>
          </p:nvPr>
        </p:nvSpPr>
        <p:spPr>
          <a:xfrm>
            <a:off x="159774" y="866979"/>
            <a:ext cx="7338306" cy="5622311"/>
          </a:xfrm>
          <a:solidFill>
            <a:srgbClr val="FFFF00"/>
          </a:solidFill>
          <a:ln w="28575">
            <a:solidFill>
              <a:schemeClr val="tx1"/>
            </a:solidFill>
          </a:ln>
        </p:spPr>
        <p:txBody>
          <a:bodyPr>
            <a:noAutofit/>
          </a:bodyPr>
          <a:lstStyle/>
          <a:p>
            <a:r>
              <a:rPr lang="en-GB" sz="2700" dirty="0"/>
              <a:t>CLT is the mental energy expended to do a task (Dahlstrom- </a:t>
            </a:r>
            <a:r>
              <a:rPr lang="en-GB" sz="2700" dirty="0" err="1"/>
              <a:t>Hakki</a:t>
            </a:r>
            <a:r>
              <a:rPr lang="en-GB" sz="2700" dirty="0"/>
              <a:t> 2013). </a:t>
            </a:r>
            <a:r>
              <a:rPr lang="en-GB" sz="2700"/>
              <a:t>If </a:t>
            </a:r>
            <a:r>
              <a:rPr lang="en-GB" sz="2700" dirty="0"/>
              <a:t>we learn anything new, the cognitive load is greatest in the beginning. </a:t>
            </a:r>
          </a:p>
          <a:p>
            <a:r>
              <a:rPr lang="en-GB" sz="2700" dirty="0"/>
              <a:t>Working in another language puts extra pressure on the cognitive load affecting students’ higher order skills.  E.g.  students struggle with extended writing tasks (</a:t>
            </a:r>
            <a:r>
              <a:rPr lang="en-GB" sz="2700" dirty="0">
                <a:solidFill>
                  <a:srgbClr val="FF0000"/>
                </a:solidFill>
              </a:rPr>
              <a:t>Hecker 2020).</a:t>
            </a:r>
          </a:p>
          <a:p>
            <a:r>
              <a:rPr lang="en-GB" sz="2700" dirty="0"/>
              <a:t>Every learning task is made up of </a:t>
            </a:r>
            <a:r>
              <a:rPr lang="en-GB" sz="2700" b="1" dirty="0"/>
              <a:t>Extraneous load </a:t>
            </a:r>
            <a:r>
              <a:rPr lang="en-GB" sz="2700" dirty="0"/>
              <a:t>(</a:t>
            </a:r>
            <a:r>
              <a:rPr lang="en-GB" sz="2700" dirty="0">
                <a:solidFill>
                  <a:srgbClr val="FF0000"/>
                </a:solidFill>
              </a:rPr>
              <a:t>anything that is not part of the learning goal e.g. focus, sequencing steps and spelling</a:t>
            </a:r>
            <a:r>
              <a:rPr lang="en-GB" sz="2700" dirty="0"/>
              <a:t>) and </a:t>
            </a:r>
            <a:r>
              <a:rPr lang="en-GB" sz="2700" b="1" dirty="0"/>
              <a:t>intrinsic load </a:t>
            </a:r>
            <a:r>
              <a:rPr lang="en-GB" sz="2700" dirty="0"/>
              <a:t>(</a:t>
            </a:r>
            <a:r>
              <a:rPr lang="en-GB" sz="2700" dirty="0">
                <a:solidFill>
                  <a:srgbClr val="FF0000"/>
                </a:solidFill>
              </a:rPr>
              <a:t>core elements of the learning task </a:t>
            </a:r>
            <a:r>
              <a:rPr lang="en-GB" sz="2700" dirty="0"/>
              <a:t>), so a balance is required for students to process information.  </a:t>
            </a:r>
          </a:p>
        </p:txBody>
      </p:sp>
      <p:pic>
        <p:nvPicPr>
          <p:cNvPr id="4" name="Picture 3">
            <a:extLst>
              <a:ext uri="{FF2B5EF4-FFF2-40B4-BE49-F238E27FC236}">
                <a16:creationId xmlns:a16="http://schemas.microsoft.com/office/drawing/2014/main" id="{B427F48F-37F5-44D1-DD35-0AF3F3066616}"/>
              </a:ext>
            </a:extLst>
          </p:cNvPr>
          <p:cNvPicPr>
            <a:picLocks noChangeAspect="1"/>
          </p:cNvPicPr>
          <p:nvPr/>
        </p:nvPicPr>
        <p:blipFill>
          <a:blip r:embed="rId3"/>
          <a:stretch>
            <a:fillRect/>
          </a:stretch>
        </p:blipFill>
        <p:spPr>
          <a:xfrm>
            <a:off x="7639665" y="1320835"/>
            <a:ext cx="4552335" cy="2749719"/>
          </a:xfrm>
          <a:prstGeom prst="rect">
            <a:avLst/>
          </a:prstGeom>
        </p:spPr>
      </p:pic>
      <p:pic>
        <p:nvPicPr>
          <p:cNvPr id="6" name="Picture 5">
            <a:extLst>
              <a:ext uri="{FF2B5EF4-FFF2-40B4-BE49-F238E27FC236}">
                <a16:creationId xmlns:a16="http://schemas.microsoft.com/office/drawing/2014/main" id="{353DE859-0538-063A-B9E6-4E160317C4B2}"/>
              </a:ext>
            </a:extLst>
          </p:cNvPr>
          <p:cNvPicPr>
            <a:picLocks noChangeAspect="1"/>
          </p:cNvPicPr>
          <p:nvPr/>
        </p:nvPicPr>
        <p:blipFill>
          <a:blip r:embed="rId4"/>
          <a:stretch>
            <a:fillRect/>
          </a:stretch>
        </p:blipFill>
        <p:spPr>
          <a:xfrm>
            <a:off x="7639665" y="4321277"/>
            <a:ext cx="4552335" cy="2168013"/>
          </a:xfrm>
          <a:prstGeom prst="rect">
            <a:avLst/>
          </a:prstGeom>
        </p:spPr>
      </p:pic>
    </p:spTree>
    <p:extLst>
      <p:ext uri="{BB962C8B-B14F-4D97-AF65-F5344CB8AC3E}">
        <p14:creationId xmlns:p14="http://schemas.microsoft.com/office/powerpoint/2010/main" val="2124166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A511A-0713-DC6E-360D-B0EA032F03B4}"/>
              </a:ext>
            </a:extLst>
          </p:cNvPr>
          <p:cNvSpPr>
            <a:spLocks noGrp="1"/>
          </p:cNvSpPr>
          <p:nvPr>
            <p:ph type="title"/>
          </p:nvPr>
        </p:nvSpPr>
        <p:spPr>
          <a:xfrm>
            <a:off x="0" y="18256"/>
            <a:ext cx="6725264" cy="778158"/>
          </a:xfrm>
        </p:spPr>
        <p:txBody>
          <a:bodyPr>
            <a:normAutofit/>
          </a:bodyPr>
          <a:lstStyle/>
          <a:p>
            <a:r>
              <a:rPr lang="en-GB" b="1" u="sng" dirty="0"/>
              <a:t>Extraneous and Intrinsic Load</a:t>
            </a:r>
          </a:p>
        </p:txBody>
      </p:sp>
      <p:sp>
        <p:nvSpPr>
          <p:cNvPr id="3" name="Content Placeholder 2">
            <a:extLst>
              <a:ext uri="{FF2B5EF4-FFF2-40B4-BE49-F238E27FC236}">
                <a16:creationId xmlns:a16="http://schemas.microsoft.com/office/drawing/2014/main" id="{2605EFA3-2077-30E6-9004-966DBC05839B}"/>
              </a:ext>
            </a:extLst>
          </p:cNvPr>
          <p:cNvSpPr>
            <a:spLocks noGrp="1"/>
          </p:cNvSpPr>
          <p:nvPr>
            <p:ph idx="1"/>
          </p:nvPr>
        </p:nvSpPr>
        <p:spPr>
          <a:xfrm>
            <a:off x="5860025" y="1301213"/>
            <a:ext cx="5953432" cy="1209368"/>
          </a:xfrm>
          <a:solidFill>
            <a:srgbClr val="FFFF00"/>
          </a:solidFill>
          <a:ln w="38100">
            <a:solidFill>
              <a:schemeClr val="tx1"/>
            </a:solidFill>
          </a:ln>
        </p:spPr>
        <p:txBody>
          <a:bodyPr/>
          <a:lstStyle/>
          <a:p>
            <a:pPr marL="0" indent="0">
              <a:buNone/>
            </a:pPr>
            <a:r>
              <a:rPr lang="en-GB" dirty="0"/>
              <a:t>We need to aim to have a balance between extraneous and intrinsic load. </a:t>
            </a:r>
          </a:p>
        </p:txBody>
      </p:sp>
      <p:pic>
        <p:nvPicPr>
          <p:cNvPr id="5" name="Picture 4">
            <a:extLst>
              <a:ext uri="{FF2B5EF4-FFF2-40B4-BE49-F238E27FC236}">
                <a16:creationId xmlns:a16="http://schemas.microsoft.com/office/drawing/2014/main" id="{69C9EBA9-64C6-4C0B-8AEB-470CA66A1B37}"/>
              </a:ext>
            </a:extLst>
          </p:cNvPr>
          <p:cNvPicPr>
            <a:picLocks noChangeAspect="1"/>
          </p:cNvPicPr>
          <p:nvPr/>
        </p:nvPicPr>
        <p:blipFill>
          <a:blip r:embed="rId2"/>
          <a:stretch>
            <a:fillRect/>
          </a:stretch>
        </p:blipFill>
        <p:spPr>
          <a:xfrm>
            <a:off x="1" y="929148"/>
            <a:ext cx="5024284" cy="1766169"/>
          </a:xfrm>
          <a:prstGeom prst="rect">
            <a:avLst/>
          </a:prstGeom>
        </p:spPr>
      </p:pic>
      <p:pic>
        <p:nvPicPr>
          <p:cNvPr id="7" name="Picture 6">
            <a:extLst>
              <a:ext uri="{FF2B5EF4-FFF2-40B4-BE49-F238E27FC236}">
                <a16:creationId xmlns:a16="http://schemas.microsoft.com/office/drawing/2014/main" id="{5229F484-2242-8B1C-60D6-A6A0E3974954}"/>
              </a:ext>
            </a:extLst>
          </p:cNvPr>
          <p:cNvPicPr>
            <a:picLocks noChangeAspect="1"/>
          </p:cNvPicPr>
          <p:nvPr/>
        </p:nvPicPr>
        <p:blipFill>
          <a:blip r:embed="rId3"/>
          <a:stretch>
            <a:fillRect/>
          </a:stretch>
        </p:blipFill>
        <p:spPr>
          <a:xfrm>
            <a:off x="1" y="3015381"/>
            <a:ext cx="5024284" cy="1766169"/>
          </a:xfrm>
          <a:prstGeom prst="rect">
            <a:avLst/>
          </a:prstGeom>
        </p:spPr>
      </p:pic>
      <p:pic>
        <p:nvPicPr>
          <p:cNvPr id="9" name="Picture 8">
            <a:extLst>
              <a:ext uri="{FF2B5EF4-FFF2-40B4-BE49-F238E27FC236}">
                <a16:creationId xmlns:a16="http://schemas.microsoft.com/office/drawing/2014/main" id="{D9F1FF54-0A06-5B3B-9ECB-86799C88584B}"/>
              </a:ext>
            </a:extLst>
          </p:cNvPr>
          <p:cNvPicPr>
            <a:picLocks noChangeAspect="1"/>
          </p:cNvPicPr>
          <p:nvPr/>
        </p:nvPicPr>
        <p:blipFill>
          <a:blip r:embed="rId4"/>
          <a:stretch>
            <a:fillRect/>
          </a:stretch>
        </p:blipFill>
        <p:spPr>
          <a:xfrm>
            <a:off x="0" y="5073041"/>
            <a:ext cx="5067300" cy="1766168"/>
          </a:xfrm>
          <a:prstGeom prst="rect">
            <a:avLst/>
          </a:prstGeom>
        </p:spPr>
      </p:pic>
      <p:sp>
        <p:nvSpPr>
          <p:cNvPr id="10" name="Content Placeholder 2">
            <a:extLst>
              <a:ext uri="{FF2B5EF4-FFF2-40B4-BE49-F238E27FC236}">
                <a16:creationId xmlns:a16="http://schemas.microsoft.com/office/drawing/2014/main" id="{85486E9C-D92B-82E3-BE32-E2AB5DE07577}"/>
              </a:ext>
            </a:extLst>
          </p:cNvPr>
          <p:cNvSpPr txBox="1">
            <a:spLocks/>
          </p:cNvSpPr>
          <p:nvPr/>
        </p:nvSpPr>
        <p:spPr>
          <a:xfrm>
            <a:off x="5860025" y="3293780"/>
            <a:ext cx="5953432" cy="2825665"/>
          </a:xfrm>
          <a:prstGeom prst="rect">
            <a:avLst/>
          </a:prstGeom>
          <a:solidFill>
            <a:srgbClr val="FFFF00"/>
          </a:solidFill>
          <a:ln w="38100">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t>Imbalances are causes by students lacking core subject skills, and when EAL students spend a lot of their cognitive space reading vocabulary and writing. </a:t>
            </a:r>
          </a:p>
          <a:p>
            <a:r>
              <a:rPr lang="en-GB" sz="2400" dirty="0"/>
              <a:t>This means that students feel frustrated which leads to off task behaviours and incomplete work. </a:t>
            </a:r>
          </a:p>
        </p:txBody>
      </p:sp>
    </p:spTree>
    <p:extLst>
      <p:ext uri="{BB962C8B-B14F-4D97-AF65-F5344CB8AC3E}">
        <p14:creationId xmlns:p14="http://schemas.microsoft.com/office/powerpoint/2010/main" val="1780815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C7E86-9C61-7FD4-47F2-4DFC753ECE62}"/>
              </a:ext>
            </a:extLst>
          </p:cNvPr>
          <p:cNvSpPr>
            <a:spLocks noGrp="1"/>
          </p:cNvSpPr>
          <p:nvPr>
            <p:ph type="title"/>
          </p:nvPr>
        </p:nvSpPr>
        <p:spPr>
          <a:xfrm>
            <a:off x="0" y="0"/>
            <a:ext cx="10515600" cy="788426"/>
          </a:xfrm>
        </p:spPr>
        <p:txBody>
          <a:bodyPr>
            <a:normAutofit/>
          </a:bodyPr>
          <a:lstStyle/>
          <a:p>
            <a:r>
              <a:rPr lang="en-GB" sz="4000" b="1" u="sng" dirty="0"/>
              <a:t>Self-Regulation Strategies </a:t>
            </a:r>
          </a:p>
        </p:txBody>
      </p:sp>
      <p:sp>
        <p:nvSpPr>
          <p:cNvPr id="3" name="Content Placeholder 2">
            <a:extLst>
              <a:ext uri="{FF2B5EF4-FFF2-40B4-BE49-F238E27FC236}">
                <a16:creationId xmlns:a16="http://schemas.microsoft.com/office/drawing/2014/main" id="{E8A0301D-F6AA-9D5C-97B0-648472BC6594}"/>
              </a:ext>
            </a:extLst>
          </p:cNvPr>
          <p:cNvSpPr>
            <a:spLocks noGrp="1"/>
          </p:cNvSpPr>
          <p:nvPr>
            <p:ph idx="1"/>
          </p:nvPr>
        </p:nvSpPr>
        <p:spPr>
          <a:xfrm>
            <a:off x="117989" y="788427"/>
            <a:ext cx="8336694" cy="5893728"/>
          </a:xfrm>
          <a:solidFill>
            <a:srgbClr val="FFFF00"/>
          </a:solidFill>
          <a:ln w="38100">
            <a:solidFill>
              <a:schemeClr val="tx1"/>
            </a:solidFill>
          </a:ln>
        </p:spPr>
        <p:txBody>
          <a:bodyPr>
            <a:noAutofit/>
          </a:bodyPr>
          <a:lstStyle/>
          <a:p>
            <a:pPr marL="0" indent="0">
              <a:buNone/>
            </a:pPr>
            <a:r>
              <a:rPr lang="en-GB" sz="2000" dirty="0"/>
              <a:t>EAL learners (</a:t>
            </a:r>
            <a:r>
              <a:rPr lang="en-GB" sz="2000" b="1" dirty="0"/>
              <a:t>bands D and E) </a:t>
            </a:r>
            <a:r>
              <a:rPr lang="en-GB" sz="2000" dirty="0"/>
              <a:t>can engage independently with curriculum content across the four domains of listening, speaking, reading and viewing, and writing.</a:t>
            </a:r>
          </a:p>
          <a:p>
            <a:pPr marL="0" indent="0">
              <a:buNone/>
            </a:pPr>
            <a:r>
              <a:rPr lang="en-GB" sz="2000" dirty="0"/>
              <a:t>But they sometimes do not understand cultural references (for example, to streamed videos, nursery rhymes or British historical events), particularly if they have arrived recently from abroad. </a:t>
            </a:r>
          </a:p>
          <a:p>
            <a:pPr marL="0" indent="0">
              <a:buNone/>
            </a:pPr>
            <a:r>
              <a:rPr lang="en-GB" sz="2000" dirty="0"/>
              <a:t>They may also make some errors, such as using the wrong prepositions in phrasal verbs, using articles (an, a) incorrectly or omitting them. </a:t>
            </a:r>
          </a:p>
          <a:p>
            <a:pPr marL="0" indent="0">
              <a:buNone/>
            </a:pPr>
            <a:r>
              <a:rPr lang="en-GB" sz="2000" dirty="0"/>
              <a:t>Learners at this band need cultural references explained clearly to them and personalised feedback on their spoken and written production to help them use language even more accurately and appropriately. </a:t>
            </a:r>
          </a:p>
          <a:p>
            <a:pPr marL="0" indent="0">
              <a:buNone/>
            </a:pPr>
            <a:r>
              <a:rPr lang="en-GB" sz="2000" b="1" u="sng" dirty="0"/>
              <a:t>Key Strategies:  </a:t>
            </a:r>
            <a:endParaRPr lang="en-GB" sz="2000" dirty="0"/>
          </a:p>
          <a:p>
            <a:r>
              <a:rPr lang="en-GB" sz="2000" dirty="0"/>
              <a:t>Modelling (I- WE - YOU).</a:t>
            </a:r>
          </a:p>
          <a:p>
            <a:r>
              <a:rPr lang="en-GB" sz="2000" dirty="0"/>
              <a:t>Reference to cultural capital e.g.: in  Geography we study the regeneration of Newham / London Olympics  (what does poverty look like in the UK?)</a:t>
            </a:r>
          </a:p>
          <a:p>
            <a:r>
              <a:rPr lang="en-GB" sz="2000" dirty="0"/>
              <a:t>During independent writing tasks, educators should provide some WAGOLLs (What A Good One Looks Like), and teach phrases for explaining and justifying points of view, refuting ideas, and summing up. </a:t>
            </a:r>
          </a:p>
        </p:txBody>
      </p:sp>
      <p:pic>
        <p:nvPicPr>
          <p:cNvPr id="4" name="Picture 3">
            <a:extLst>
              <a:ext uri="{FF2B5EF4-FFF2-40B4-BE49-F238E27FC236}">
                <a16:creationId xmlns:a16="http://schemas.microsoft.com/office/drawing/2014/main" id="{1454D17D-C9B1-D2FF-F287-46F538CE5F5C}"/>
              </a:ext>
            </a:extLst>
          </p:cNvPr>
          <p:cNvPicPr>
            <a:picLocks noChangeAspect="1"/>
          </p:cNvPicPr>
          <p:nvPr/>
        </p:nvPicPr>
        <p:blipFill>
          <a:blip r:embed="rId2"/>
          <a:stretch>
            <a:fillRect/>
          </a:stretch>
        </p:blipFill>
        <p:spPr>
          <a:xfrm>
            <a:off x="8572672" y="166789"/>
            <a:ext cx="3464583" cy="2801494"/>
          </a:xfrm>
          <a:prstGeom prst="rect">
            <a:avLst/>
          </a:prstGeom>
        </p:spPr>
      </p:pic>
      <p:sp>
        <p:nvSpPr>
          <p:cNvPr id="5" name="TextBox 4">
            <a:extLst>
              <a:ext uri="{FF2B5EF4-FFF2-40B4-BE49-F238E27FC236}">
                <a16:creationId xmlns:a16="http://schemas.microsoft.com/office/drawing/2014/main" id="{A92A8682-A225-5CF1-4C8C-2828EF66A024}"/>
              </a:ext>
            </a:extLst>
          </p:cNvPr>
          <p:cNvSpPr txBox="1"/>
          <p:nvPr/>
        </p:nvSpPr>
        <p:spPr>
          <a:xfrm>
            <a:off x="8572672" y="3429000"/>
            <a:ext cx="3501339" cy="3046988"/>
          </a:xfrm>
          <a:prstGeom prst="rect">
            <a:avLst/>
          </a:prstGeom>
          <a:solidFill>
            <a:srgbClr val="FFFF00"/>
          </a:solidFill>
          <a:ln w="38100">
            <a:solidFill>
              <a:schemeClr val="tx1"/>
            </a:solidFill>
          </a:ln>
        </p:spPr>
        <p:txBody>
          <a:bodyPr wrap="square" rtlCol="0">
            <a:spAutoFit/>
          </a:bodyPr>
          <a:lstStyle/>
          <a:p>
            <a:r>
              <a:rPr lang="en-GB" sz="3200" b="1" u="sng" dirty="0"/>
              <a:t>Stages of Self- regulation</a:t>
            </a:r>
            <a:r>
              <a:rPr lang="en-GB" sz="3200" dirty="0"/>
              <a:t>: </a:t>
            </a:r>
          </a:p>
          <a:p>
            <a:endParaRPr lang="en-GB" sz="3200" dirty="0"/>
          </a:p>
          <a:p>
            <a:pPr marL="285750" indent="-285750">
              <a:buFont typeface="Arial" panose="020B0604020202020204" pitchFamily="34" charset="0"/>
              <a:buChar char="•"/>
            </a:pPr>
            <a:r>
              <a:rPr lang="en-GB" sz="3200" dirty="0"/>
              <a:t>Planning</a:t>
            </a:r>
          </a:p>
          <a:p>
            <a:pPr marL="285750" indent="-285750">
              <a:buFont typeface="Arial" panose="020B0604020202020204" pitchFamily="34" charset="0"/>
              <a:buChar char="•"/>
            </a:pPr>
            <a:r>
              <a:rPr lang="en-GB" sz="3200" dirty="0"/>
              <a:t>Monitoring </a:t>
            </a:r>
          </a:p>
          <a:p>
            <a:pPr marL="285750" indent="-285750">
              <a:buFont typeface="Arial" panose="020B0604020202020204" pitchFamily="34" charset="0"/>
              <a:buChar char="•"/>
            </a:pPr>
            <a:r>
              <a:rPr lang="en-GB" sz="3200" dirty="0"/>
              <a:t>Evaluation </a:t>
            </a:r>
          </a:p>
        </p:txBody>
      </p:sp>
    </p:spTree>
    <p:extLst>
      <p:ext uri="{BB962C8B-B14F-4D97-AF65-F5344CB8AC3E}">
        <p14:creationId xmlns:p14="http://schemas.microsoft.com/office/powerpoint/2010/main" val="128700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3EC22-719C-82E6-A17E-7AF1A621BE8B}"/>
              </a:ext>
            </a:extLst>
          </p:cNvPr>
          <p:cNvSpPr>
            <a:spLocks noGrp="1"/>
          </p:cNvSpPr>
          <p:nvPr>
            <p:ph type="title"/>
          </p:nvPr>
        </p:nvSpPr>
        <p:spPr>
          <a:xfrm>
            <a:off x="106680" y="95300"/>
            <a:ext cx="10515600" cy="847236"/>
          </a:xfrm>
        </p:spPr>
        <p:txBody>
          <a:bodyPr/>
          <a:lstStyle/>
          <a:p>
            <a:r>
              <a:rPr lang="en-GB" b="1" u="sng" dirty="0"/>
              <a:t>Example of Student Work: PDDL Stripes </a:t>
            </a:r>
          </a:p>
        </p:txBody>
      </p:sp>
      <p:sp>
        <p:nvSpPr>
          <p:cNvPr id="4" name="Content Placeholder 2">
            <a:extLst>
              <a:ext uri="{FF2B5EF4-FFF2-40B4-BE49-F238E27FC236}">
                <a16:creationId xmlns:a16="http://schemas.microsoft.com/office/drawing/2014/main" id="{ED7F0A62-498B-27C3-6A6B-330325BDF0A8}"/>
              </a:ext>
            </a:extLst>
          </p:cNvPr>
          <p:cNvSpPr>
            <a:spLocks noGrp="1"/>
          </p:cNvSpPr>
          <p:nvPr>
            <p:ph idx="1"/>
          </p:nvPr>
        </p:nvSpPr>
        <p:spPr>
          <a:xfrm>
            <a:off x="6780213" y="942536"/>
            <a:ext cx="5247664" cy="5669279"/>
          </a:xfrm>
          <a:solidFill>
            <a:srgbClr val="FFFF00"/>
          </a:solidFill>
          <a:ln w="38100">
            <a:solidFill>
              <a:schemeClr val="tx1"/>
            </a:solidFill>
          </a:ln>
        </p:spPr>
        <p:txBody>
          <a:bodyPr>
            <a:normAutofit fontScale="92500" lnSpcReduction="20000"/>
          </a:bodyPr>
          <a:lstStyle/>
          <a:p>
            <a:pPr marL="0" indent="0">
              <a:buNone/>
            </a:pPr>
            <a:r>
              <a:rPr lang="en-GB" b="1" u="sng" dirty="0"/>
              <a:t>Situation</a:t>
            </a:r>
            <a:r>
              <a:rPr lang="en-GB" dirty="0"/>
              <a:t>: Student A (who is EAL) was struggling with the intrinsic load as the student joined late in the year. Thus, they had not developed the core writing skills most students developed during KS3. </a:t>
            </a:r>
          </a:p>
          <a:p>
            <a:pPr marL="0" indent="0">
              <a:buNone/>
            </a:pPr>
            <a:r>
              <a:rPr lang="en-GB" b="1" u="sng" dirty="0"/>
              <a:t>Action</a:t>
            </a:r>
            <a:r>
              <a:rPr lang="en-GB" dirty="0"/>
              <a:t>: Provided student with a Stripe showing the student the required writing structure. This allowed the student to self-monitor as they wrote during the ‘YOU’ phase. </a:t>
            </a:r>
          </a:p>
          <a:p>
            <a:pPr marL="0" indent="0">
              <a:buNone/>
            </a:pPr>
            <a:r>
              <a:rPr lang="en-GB" b="1" u="sng" dirty="0"/>
              <a:t>Result</a:t>
            </a:r>
            <a:r>
              <a:rPr lang="en-GB" dirty="0"/>
              <a:t>: Student was able to learn how to write like a geographer. Note: even when I removed the scaffolding over time, the student had automised the writing style.  </a:t>
            </a:r>
          </a:p>
        </p:txBody>
      </p:sp>
      <p:pic>
        <p:nvPicPr>
          <p:cNvPr id="3" name="Picture 2">
            <a:extLst>
              <a:ext uri="{FF2B5EF4-FFF2-40B4-BE49-F238E27FC236}">
                <a16:creationId xmlns:a16="http://schemas.microsoft.com/office/drawing/2014/main" id="{D5CA304F-CE3F-6F52-8E48-A372942A6302}"/>
              </a:ext>
            </a:extLst>
          </p:cNvPr>
          <p:cNvPicPr>
            <a:picLocks noChangeAspect="1"/>
          </p:cNvPicPr>
          <p:nvPr/>
        </p:nvPicPr>
        <p:blipFill>
          <a:blip r:embed="rId3"/>
          <a:stretch>
            <a:fillRect/>
          </a:stretch>
        </p:blipFill>
        <p:spPr>
          <a:xfrm>
            <a:off x="-1" y="942536"/>
            <a:ext cx="6780213" cy="5915464"/>
          </a:xfrm>
          <a:prstGeom prst="rect">
            <a:avLst/>
          </a:prstGeom>
        </p:spPr>
      </p:pic>
    </p:spTree>
    <p:extLst>
      <p:ext uri="{BB962C8B-B14F-4D97-AF65-F5344CB8AC3E}">
        <p14:creationId xmlns:p14="http://schemas.microsoft.com/office/powerpoint/2010/main" val="11628730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8BFFD579DF01845BACFAF08ED31CD2B" ma:contentTypeVersion="11" ma:contentTypeDescription="Create a new document." ma:contentTypeScope="" ma:versionID="e1ac0a5529f506d737aaceb442a73390">
  <xsd:schema xmlns:xsd="http://www.w3.org/2001/XMLSchema" xmlns:xs="http://www.w3.org/2001/XMLSchema" xmlns:p="http://schemas.microsoft.com/office/2006/metadata/properties" xmlns:ns2="1a317ea9-fcfa-4683-816c-7559bd3e4c05" xmlns:ns3="93aa8c94-85c5-4c48-92b4-9ebfc417900e" targetNamespace="http://schemas.microsoft.com/office/2006/metadata/properties" ma:root="true" ma:fieldsID="8f1b6906b04cd1c0849444f8e2de95ab" ns2:_="" ns3:_="">
    <xsd:import namespace="1a317ea9-fcfa-4683-816c-7559bd3e4c05"/>
    <xsd:import namespace="93aa8c94-85c5-4c48-92b4-9ebfc417900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317ea9-fcfa-4683-816c-7559bd3e4c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89c3ae2-8a85-4fa7-a66d-29e838df7f0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aa8c94-85c5-4c48-92b4-9ebfc417900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906d719-5d01-4017-8912-f2cedf69d104}" ma:internalName="TaxCatchAll" ma:showField="CatchAllData" ma:web="93aa8c94-85c5-4c48-92b4-9ebfc41790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3aa8c94-85c5-4c48-92b4-9ebfc417900e" xsi:nil="true"/>
    <lcf76f155ced4ddcb4097134ff3c332f xmlns="1a317ea9-fcfa-4683-816c-7559bd3e4c0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585BC2F-B5C7-43B2-8393-6C8B4AAA7140}">
  <ds:schemaRefs>
    <ds:schemaRef ds:uri="http://schemas.microsoft.com/sharepoint/v3/contenttype/forms"/>
  </ds:schemaRefs>
</ds:datastoreItem>
</file>

<file path=customXml/itemProps2.xml><?xml version="1.0" encoding="utf-8"?>
<ds:datastoreItem xmlns:ds="http://schemas.openxmlformats.org/officeDocument/2006/customXml" ds:itemID="{70415568-21E0-4546-99C1-BE68FF7CFEE0}"/>
</file>

<file path=customXml/itemProps3.xml><?xml version="1.0" encoding="utf-8"?>
<ds:datastoreItem xmlns:ds="http://schemas.openxmlformats.org/officeDocument/2006/customXml" ds:itemID="{B963A745-222C-4F99-8B3B-9198D11B21A2}">
  <ds:schemaRefs>
    <ds:schemaRef ds:uri="http://www.w3.org/XML/1998/namespace"/>
    <ds:schemaRef ds:uri="http://schemas.microsoft.com/office/infopath/2007/PartnerControls"/>
    <ds:schemaRef ds:uri="http://purl.org/dc/terms/"/>
    <ds:schemaRef ds:uri="http://purl.org/dc/elements/1.1/"/>
    <ds:schemaRef ds:uri="http://schemas.microsoft.com/office/2006/documentManagement/types"/>
    <ds:schemaRef ds:uri="http://schemas.microsoft.com/office/2006/metadata/properties"/>
    <ds:schemaRef ds:uri="http://purl.org/dc/dcmitype/"/>
    <ds:schemaRef ds:uri="http://schemas.openxmlformats.org/package/2006/metadata/core-properties"/>
    <ds:schemaRef ds:uri="e9e464b8-72d9-4461-8158-10147f94ef60"/>
    <ds:schemaRef ds:uri="b300d76b-892f-44d5-bf79-b7db798fb729"/>
  </ds:schemaRefs>
</ds:datastoreItem>
</file>

<file path=docProps/app.xml><?xml version="1.0" encoding="utf-8"?>
<Properties xmlns="http://schemas.openxmlformats.org/officeDocument/2006/extended-properties" xmlns:vt="http://schemas.openxmlformats.org/officeDocument/2006/docPropsVTypes">
  <TotalTime>2959</TotalTime>
  <Words>1224</Words>
  <Application>Microsoft Office PowerPoint</Application>
  <PresentationFormat>Widescreen</PresentationFormat>
  <Paragraphs>83</Paragraphs>
  <Slides>13</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PowerPoint Presentation</vt:lpstr>
      <vt:lpstr>Self- Regulation Strategies for EAL Students:  </vt:lpstr>
      <vt:lpstr>EAL Simulation : Cognitive Load </vt:lpstr>
      <vt:lpstr>How Did You Get On? </vt:lpstr>
      <vt:lpstr>Why Is This Relevant? </vt:lpstr>
      <vt:lpstr>What Is Cognitive Load? </vt:lpstr>
      <vt:lpstr>Extraneous and Intrinsic Load</vt:lpstr>
      <vt:lpstr>Self-Regulation Strategies </vt:lpstr>
      <vt:lpstr>Example of Student Work: PDDL Stripes </vt:lpstr>
      <vt:lpstr>Example of Student Work: BUG Exam Questions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D Mbelesi</dc:creator>
  <cp:lastModifiedBy>Mr D Mbelesi</cp:lastModifiedBy>
  <cp:revision>5</cp:revision>
  <dcterms:created xsi:type="dcterms:W3CDTF">2025-01-27T10:22:07Z</dcterms:created>
  <dcterms:modified xsi:type="dcterms:W3CDTF">2025-03-11T01:17:17Z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0x010100F8BFFD579DF01845BACFAF08ED31CD2B</vt:lpwstr>
  </property>
  <property fmtid="{D5CDD505-2E9C-101B-9397-08002B2CF9AE}" pid="3" name="MediaServiceImageTags">
    <vt:lpwstr/>
  </property>
</Properties>
</file>