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31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8288000" cy="10287000"/>
  <p:notesSz cx="6858000" cy="9144000"/>
  <p:embeddedFontLst>
    <p:embeddedFont>
      <p:font typeface="Open Sauce Heavy" charset="1" panose="00000A00000000000000"/>
      <p:regular r:id="rId28"/>
    </p:embeddedFont>
    <p:embeddedFont>
      <p:font typeface="Open Sauce" charset="1" panose="00000500000000000000"/>
      <p:regular r:id="rId29"/>
    </p:embeddedFont>
    <p:embeddedFont>
      <p:font typeface="Open Sauce Bold" charset="1" panose="00000800000000000000"/>
      <p:regular r:id="rId30"/>
    </p:embeddedFont>
    <p:embeddedFont>
      <p:font typeface="Open Sauce Semi-Bold" charset="1" panose="0000070000000000000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font" Target="fonts/font34.fntdata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Slide" Target="notesSlides/notesSlide1.xml"/><Relationship Id="rId7" Type="http://schemas.openxmlformats.org/officeDocument/2006/relationships/slide" Target="slides/slide2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0" Type="http://schemas.openxmlformats.org/officeDocument/2006/relationships/slide" Target="slides/slide15.xml"/><Relationship Id="rId29" Type="http://schemas.openxmlformats.org/officeDocument/2006/relationships/font" Target="fonts/font29.fntdata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2.xml"/><Relationship Id="rId6" Type="http://schemas.openxmlformats.org/officeDocument/2006/relationships/slide" Target="slides/slide1.xml"/><Relationship Id="rId37" Type="http://schemas.openxmlformats.org/officeDocument/2006/relationships/customXml" Target="../customXml/item3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28.fntdata"/><Relationship Id="rId5" Type="http://schemas.openxmlformats.org/officeDocument/2006/relationships/tableStyles" Target="tableStyles.xml"/><Relationship Id="rId36" Type="http://schemas.openxmlformats.org/officeDocument/2006/relationships/customXml" Target="../customXml/item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font" Target="fonts/font30.fntdata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35" Type="http://schemas.openxmlformats.org/officeDocument/2006/relationships/customXml" Target="../customXml/item1.xml"/><Relationship Id="rId8" Type="http://schemas.openxmlformats.org/officeDocument/2006/relationships/slide" Target="slides/slide3.xml"/><Relationship Id="rId3" Type="http://schemas.openxmlformats.org/officeDocument/2006/relationships/viewProps" Target="viewProps.xml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https://nasen.org.uk/news/permanent-exclusions-and-suspensions-show-pupils-send-disproportionately-affected</a:t>
            </a:r>
          </a:p>
          <a:p>
            <a:r>
              <a:rPr lang="en-US"/>
              <a:t/>
            </a:r>
          </a:p>
          <a:p>
            <a:r>
              <a:rPr lang="en-US"/>
              <a:t>https://explore-education-statistics.service.gov.uk/find-statistics/suspensions-and-permanent-exclusions-in-england/2022-23</a:t>
            </a:r>
          </a:p>
          <a:p>
            <a:r>
              <a:rPr lang="en-US"/>
              <a:t/>
            </a:r>
          </a:p>
          <a:p>
            <a:r>
              <a:rPr lang="en-US"/>
              <a:t>https://www.ethnicity-facts-figures.service.gov.uk/education-skills-and-training/absence-and-exclusions/permanent-exclusions/latest/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solidFill>
          <a:srgbClr val="EBE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466972"/>
            <a:ext cx="16230600" cy="63768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83"/>
              </a:lnSpc>
            </a:pPr>
            <a:r>
              <a:rPr lang="en-US" b="true" sz="17808" spc="-356">
                <a:solidFill>
                  <a:srgbClr val="253532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PRINCIPLES OF INCLUSIVE LEADERSHIP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1986787"/>
            <a:ext cx="6597224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 spc="72">
                <a:solidFill>
                  <a:srgbClr val="253532"/>
                </a:solidFill>
                <a:latin typeface="Open Sauce"/>
                <a:ea typeface="Open Sauce"/>
                <a:cs typeface="Open Sauce"/>
                <a:sym typeface="Open Sauce"/>
              </a:rPr>
              <a:t>Dan Dudson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EBE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37312" y="764789"/>
            <a:ext cx="8306688" cy="2552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900"/>
              </a:lnSpc>
            </a:pPr>
            <a:r>
              <a:rPr lang="en-US" b="true" sz="9000">
                <a:solidFill>
                  <a:srgbClr val="253532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RELATIONAL PRACTICE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885825" y="4035614"/>
            <a:ext cx="5305505" cy="638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14"/>
              </a:lnSpc>
              <a:spcBef>
                <a:spcPct val="0"/>
              </a:spcBef>
            </a:pPr>
            <a:r>
              <a:rPr lang="en-US" b="true" sz="3724">
                <a:solidFill>
                  <a:srgbClr val="2535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Why it matters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85825" y="5248275"/>
            <a:ext cx="14157190" cy="2600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698" indent="-323849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253532"/>
                </a:solidFill>
                <a:latin typeface="Open Sauce"/>
                <a:ea typeface="Open Sauce"/>
                <a:cs typeface="Open Sauce"/>
                <a:sym typeface="Open Sauce"/>
              </a:rPr>
              <a:t>Supports student engagement and belonging</a:t>
            </a:r>
          </a:p>
          <a:p>
            <a:pPr algn="l">
              <a:lnSpc>
                <a:spcPts val="4199"/>
              </a:lnSpc>
            </a:pPr>
          </a:p>
          <a:p>
            <a:pPr algn="l" marL="647698" indent="-323849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253532"/>
                </a:solidFill>
                <a:latin typeface="Open Sauce"/>
                <a:ea typeface="Open Sauce"/>
                <a:cs typeface="Open Sauce"/>
                <a:sym typeface="Open Sauce"/>
              </a:rPr>
              <a:t>Enhances well-being and emotional regulation</a:t>
            </a:r>
          </a:p>
          <a:p>
            <a:pPr algn="l">
              <a:lnSpc>
                <a:spcPts val="4199"/>
              </a:lnSpc>
            </a:pPr>
          </a:p>
          <a:p>
            <a:pPr algn="l" marL="647698" indent="-323849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253532"/>
                </a:solidFill>
                <a:latin typeface="Open Sauce"/>
                <a:ea typeface="Open Sauce"/>
                <a:cs typeface="Open Sauce"/>
                <a:sym typeface="Open Sauce"/>
              </a:rPr>
              <a:t>Builds trust between students, staff and families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EBE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37312" y="764789"/>
            <a:ext cx="8306688" cy="2552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900"/>
              </a:lnSpc>
            </a:pPr>
            <a:r>
              <a:rPr lang="en-US" b="true" sz="9000">
                <a:solidFill>
                  <a:srgbClr val="253532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ASSET BASED PRACTICE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271908" y="6899086"/>
            <a:ext cx="5305505" cy="572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54"/>
              </a:lnSpc>
              <a:spcBef>
                <a:spcPct val="0"/>
              </a:spcBef>
            </a:pPr>
            <a:r>
              <a:rPr lang="en-US" b="true" sz="3324">
                <a:solidFill>
                  <a:srgbClr val="2535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Strength based teaching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271908" y="7624256"/>
            <a:ext cx="5305505" cy="1343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40"/>
              </a:lnSpc>
            </a:pPr>
            <a:r>
              <a:rPr lang="en-US" sz="2600">
                <a:solidFill>
                  <a:srgbClr val="253532"/>
                </a:solidFill>
                <a:latin typeface="Open Sauce"/>
                <a:ea typeface="Open Sauce"/>
                <a:cs typeface="Open Sauce"/>
                <a:sym typeface="Open Sauce"/>
              </a:rPr>
              <a:t>Identifying and leveraging students’ existing knowledge and skills</a:t>
            </a:r>
          </a:p>
        </p:txBody>
      </p:sp>
      <p:sp>
        <p:nvSpPr>
          <p:cNvPr name="AutoShape 5" id="5"/>
          <p:cNvSpPr/>
          <p:nvPr/>
        </p:nvSpPr>
        <p:spPr>
          <a:xfrm rot="0">
            <a:off x="1066800" y="7550149"/>
            <a:ext cx="265409" cy="256412"/>
          </a:xfrm>
          <a:prstGeom prst="rect">
            <a:avLst/>
          </a:prstGeom>
          <a:solidFill>
            <a:srgbClr val="253532"/>
          </a:solidFill>
        </p:spPr>
      </p:sp>
      <p:sp>
        <p:nvSpPr>
          <p:cNvPr name="TextBox 6" id="6"/>
          <p:cNvSpPr txBox="true"/>
          <p:nvPr/>
        </p:nvSpPr>
        <p:spPr>
          <a:xfrm rot="0">
            <a:off x="11426567" y="4045139"/>
            <a:ext cx="5305505" cy="572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54"/>
              </a:lnSpc>
              <a:spcBef>
                <a:spcPct val="0"/>
              </a:spcBef>
            </a:pPr>
            <a:r>
              <a:rPr lang="en-US" b="true" sz="3324">
                <a:solidFill>
                  <a:srgbClr val="2535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Cultural responsiveness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426567" y="4770309"/>
            <a:ext cx="5305505" cy="1343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40"/>
              </a:lnSpc>
            </a:pPr>
            <a:r>
              <a:rPr lang="en-US" sz="2600">
                <a:solidFill>
                  <a:srgbClr val="253532"/>
                </a:solidFill>
                <a:latin typeface="Open Sauce"/>
                <a:ea typeface="Open Sauce"/>
                <a:cs typeface="Open Sauce"/>
                <a:sym typeface="Open Sauce"/>
              </a:rPr>
              <a:t>Valuing diverse backgrounds and integrating them into learning</a:t>
            </a:r>
          </a:p>
        </p:txBody>
      </p:sp>
      <p:sp>
        <p:nvSpPr>
          <p:cNvPr name="AutoShape 8" id="8"/>
          <p:cNvSpPr/>
          <p:nvPr/>
        </p:nvSpPr>
        <p:spPr>
          <a:xfrm rot="0">
            <a:off x="10221459" y="4696202"/>
            <a:ext cx="265409" cy="256412"/>
          </a:xfrm>
          <a:prstGeom prst="rect">
            <a:avLst/>
          </a:prstGeom>
          <a:solidFill>
            <a:srgbClr val="253532"/>
          </a:solidFill>
        </p:spPr>
      </p:sp>
      <p:sp>
        <p:nvSpPr>
          <p:cNvPr name="TextBox 9" id="9"/>
          <p:cNvSpPr txBox="true"/>
          <p:nvPr/>
        </p:nvSpPr>
        <p:spPr>
          <a:xfrm rot="0">
            <a:off x="11426567" y="6494969"/>
            <a:ext cx="5305505" cy="572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54"/>
              </a:lnSpc>
              <a:spcBef>
                <a:spcPct val="0"/>
              </a:spcBef>
            </a:pPr>
            <a:r>
              <a:rPr lang="en-US" b="true" sz="3324">
                <a:solidFill>
                  <a:srgbClr val="2535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Empowerment + agency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426567" y="7218809"/>
            <a:ext cx="5305505" cy="2258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40"/>
              </a:lnSpc>
            </a:pPr>
            <a:r>
              <a:rPr lang="en-US" sz="2600">
                <a:solidFill>
                  <a:srgbClr val="253532"/>
                </a:solidFill>
                <a:latin typeface="Open Sauce"/>
                <a:ea typeface="Open Sauce"/>
                <a:cs typeface="Open Sauce"/>
                <a:sym typeface="Open Sauce"/>
              </a:rPr>
              <a:t>Encouraging students to take ownership of their learning and see themselves as capable and valued members of the school community</a:t>
            </a:r>
          </a:p>
        </p:txBody>
      </p:sp>
      <p:sp>
        <p:nvSpPr>
          <p:cNvPr name="AutoShape 11" id="11"/>
          <p:cNvSpPr/>
          <p:nvPr/>
        </p:nvSpPr>
        <p:spPr>
          <a:xfrm rot="0">
            <a:off x="10221459" y="7144701"/>
            <a:ext cx="265409" cy="256412"/>
          </a:xfrm>
          <a:prstGeom prst="rect">
            <a:avLst/>
          </a:prstGeom>
          <a:solidFill>
            <a:srgbClr val="253532"/>
          </a:solidFill>
        </p:spPr>
      </p:sp>
      <p:sp>
        <p:nvSpPr>
          <p:cNvPr name="TextBox 12" id="12"/>
          <p:cNvSpPr txBox="true"/>
          <p:nvPr/>
        </p:nvSpPr>
        <p:spPr>
          <a:xfrm rot="0">
            <a:off x="2271908" y="4045139"/>
            <a:ext cx="5305505" cy="572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54"/>
              </a:lnSpc>
              <a:spcBef>
                <a:spcPct val="0"/>
              </a:spcBef>
            </a:pPr>
            <a:r>
              <a:rPr lang="en-US" b="true" sz="3324">
                <a:solidFill>
                  <a:srgbClr val="2535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Collaboration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271908" y="4831526"/>
            <a:ext cx="5305505" cy="1343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40"/>
              </a:lnSpc>
            </a:pPr>
            <a:r>
              <a:rPr lang="en-US" sz="2600">
                <a:solidFill>
                  <a:srgbClr val="253532"/>
                </a:solidFill>
                <a:latin typeface="Open Sauce"/>
                <a:ea typeface="Open Sauce"/>
                <a:cs typeface="Open Sauce"/>
                <a:sym typeface="Open Sauce"/>
              </a:rPr>
              <a:t>Engaging families, communities and peers as resources to support learning</a:t>
            </a:r>
          </a:p>
        </p:txBody>
      </p:sp>
      <p:sp>
        <p:nvSpPr>
          <p:cNvPr name="AutoShape 14" id="14"/>
          <p:cNvSpPr/>
          <p:nvPr/>
        </p:nvSpPr>
        <p:spPr>
          <a:xfrm rot="0">
            <a:off x="1066800" y="4757419"/>
            <a:ext cx="265409" cy="256412"/>
          </a:xfrm>
          <a:prstGeom prst="rect">
            <a:avLst/>
          </a:prstGeom>
          <a:solidFill>
            <a:srgbClr val="253532"/>
          </a:solid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E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741600"/>
            <a:ext cx="5574236" cy="4114800"/>
          </a:xfrm>
          <a:custGeom>
            <a:avLst/>
            <a:gdLst/>
            <a:ahLst/>
            <a:cxnLst/>
            <a:rect r="r" b="b" t="t" l="l"/>
            <a:pathLst>
              <a:path h="4114800" w="5574236">
                <a:moveTo>
                  <a:pt x="0" y="0"/>
                </a:moveTo>
                <a:lnTo>
                  <a:pt x="5574236" y="0"/>
                </a:lnTo>
                <a:lnTo>
                  <a:pt x="55742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77864" y="5430600"/>
            <a:ext cx="4675909" cy="4114800"/>
          </a:xfrm>
          <a:custGeom>
            <a:avLst/>
            <a:gdLst/>
            <a:ahLst/>
            <a:cxnLst/>
            <a:rect r="r" b="b" t="t" l="l"/>
            <a:pathLst>
              <a:path h="4114800" w="4675909">
                <a:moveTo>
                  <a:pt x="0" y="0"/>
                </a:moveTo>
                <a:lnTo>
                  <a:pt x="4675909" y="0"/>
                </a:lnTo>
                <a:lnTo>
                  <a:pt x="46759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384860" y="1730854"/>
            <a:ext cx="4919067" cy="15352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05"/>
              </a:lnSpc>
            </a:pPr>
            <a:r>
              <a:rPr lang="en-US" sz="4432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What’s wrong </a:t>
            </a:r>
          </a:p>
          <a:p>
            <a:pPr algn="ctr">
              <a:lnSpc>
                <a:spcPts val="6205"/>
              </a:lnSpc>
              <a:spcBef>
                <a:spcPct val="0"/>
              </a:spcBef>
            </a:pPr>
            <a:r>
              <a:rPr lang="en-US" sz="4432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with this student?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748119" y="6203656"/>
            <a:ext cx="4097298" cy="15352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05"/>
              </a:lnSpc>
            </a:pPr>
            <a:r>
              <a:rPr lang="en-US" sz="4432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Why can’t they</a:t>
            </a:r>
          </a:p>
          <a:p>
            <a:pPr algn="ctr">
              <a:lnSpc>
                <a:spcPts val="6205"/>
              </a:lnSpc>
              <a:spcBef>
                <a:spcPct val="0"/>
              </a:spcBef>
            </a:pPr>
            <a:r>
              <a:rPr lang="en-US" sz="4432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do this?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0" y="741600"/>
            <a:ext cx="8236539" cy="8229600"/>
          </a:xfrm>
          <a:custGeom>
            <a:avLst/>
            <a:gdLst/>
            <a:ahLst/>
            <a:cxnLst/>
            <a:rect r="r" b="b" t="t" l="l"/>
            <a:pathLst>
              <a:path h="8229600" w="8236539">
                <a:moveTo>
                  <a:pt x="0" y="0"/>
                </a:moveTo>
                <a:lnTo>
                  <a:pt x="8236539" y="0"/>
                </a:lnTo>
                <a:lnTo>
                  <a:pt x="823653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1685064" y="454499"/>
            <a:ext cx="5574236" cy="8803801"/>
            <a:chOff x="0" y="0"/>
            <a:chExt cx="7432315" cy="1173840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432315" cy="5486400"/>
            </a:xfrm>
            <a:custGeom>
              <a:avLst/>
              <a:gdLst/>
              <a:ahLst/>
              <a:cxnLst/>
              <a:rect r="r" b="b" t="t" l="l"/>
              <a:pathLst>
                <a:path h="5486400" w="7432315">
                  <a:moveTo>
                    <a:pt x="0" y="0"/>
                  </a:moveTo>
                  <a:lnTo>
                    <a:pt x="7432315" y="0"/>
                  </a:lnTo>
                  <a:lnTo>
                    <a:pt x="743231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598885" y="6252001"/>
              <a:ext cx="6234545" cy="5486400"/>
            </a:xfrm>
            <a:custGeom>
              <a:avLst/>
              <a:gdLst/>
              <a:ahLst/>
              <a:cxnLst/>
              <a:rect r="r" b="b" t="t" l="l"/>
              <a:pathLst>
                <a:path h="5486400" w="6234545">
                  <a:moveTo>
                    <a:pt x="0" y="0"/>
                  </a:moveTo>
                  <a:lnTo>
                    <a:pt x="6234545" y="0"/>
                  </a:lnTo>
                  <a:lnTo>
                    <a:pt x="623454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588544" y="1347581"/>
              <a:ext cx="6331426" cy="30598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205"/>
                </a:lnSpc>
              </a:pPr>
              <a:r>
                <a:rPr lang="en-US" sz="4432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What strengths</a:t>
              </a:r>
            </a:p>
            <a:p>
              <a:pPr algn="ctr">
                <a:lnSpc>
                  <a:spcPts val="6205"/>
                </a:lnSpc>
              </a:pPr>
              <a:r>
                <a:rPr lang="en-US" sz="4432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does this student</a:t>
              </a:r>
            </a:p>
            <a:p>
              <a:pPr algn="ctr">
                <a:lnSpc>
                  <a:spcPts val="6205"/>
                </a:lnSpc>
                <a:spcBef>
                  <a:spcPct val="0"/>
                </a:spcBef>
              </a:pPr>
              <a:r>
                <a:rPr lang="en-US" sz="4432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have?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985499" y="6925767"/>
              <a:ext cx="5410517" cy="26419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65"/>
                </a:lnSpc>
              </a:pPr>
              <a:r>
                <a:rPr lang="en-US" sz="3832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How can I use </a:t>
              </a:r>
            </a:p>
            <a:p>
              <a:pPr algn="ctr">
                <a:lnSpc>
                  <a:spcPts val="5365"/>
                </a:lnSpc>
              </a:pPr>
              <a:r>
                <a:rPr lang="en-US" sz="3832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their strengths</a:t>
              </a:r>
            </a:p>
            <a:p>
              <a:pPr algn="ctr">
                <a:lnSpc>
                  <a:spcPts val="5365"/>
                </a:lnSpc>
                <a:spcBef>
                  <a:spcPct val="0"/>
                </a:spcBef>
              </a:pPr>
              <a:r>
                <a:rPr lang="en-US" sz="3832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to support them?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>
      <p:bgPr>
        <a:solidFill>
          <a:srgbClr val="2535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289541"/>
            <a:ext cx="10694951" cy="2552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900"/>
              </a:lnSpc>
            </a:pPr>
            <a:r>
              <a:rPr lang="en-US" b="true" sz="9000">
                <a:solidFill>
                  <a:srgbClr val="EBE8D8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‘KIDS DO WELL IF THEY CAN’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6096251"/>
            <a:ext cx="7505662" cy="638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239"/>
              </a:lnSpc>
            </a:pPr>
            <a:r>
              <a:rPr lang="en-US" sz="3742">
                <a:solidFill>
                  <a:srgbClr val="EBE8D8"/>
                </a:solidFill>
                <a:latin typeface="Open Sauce"/>
                <a:ea typeface="Open Sauce"/>
                <a:cs typeface="Open Sauce"/>
                <a:sym typeface="Open Sauce"/>
              </a:rPr>
              <a:t>Dr Ross Greene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bg>
      <p:bgPr>
        <a:solidFill>
          <a:srgbClr val="EBE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37312" y="764789"/>
            <a:ext cx="12469372" cy="2552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900"/>
              </a:lnSpc>
            </a:pPr>
            <a:r>
              <a:rPr lang="en-US" b="true" sz="9000">
                <a:solidFill>
                  <a:srgbClr val="253532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TRAUMA  INFORMED PRACTICE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30623" y="3803368"/>
            <a:ext cx="16063117" cy="14901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65"/>
              </a:lnSpc>
              <a:spcBef>
                <a:spcPct val="0"/>
              </a:spcBef>
            </a:pPr>
            <a:r>
              <a:rPr lang="en-US" sz="4332">
                <a:solidFill>
                  <a:srgbClr val="253532"/>
                </a:solidFill>
                <a:latin typeface="Open Sauce"/>
                <a:ea typeface="Open Sauce"/>
                <a:cs typeface="Open Sauce"/>
                <a:sym typeface="Open Sauce"/>
              </a:rPr>
              <a:t>Trauma experiences can impact on our ability to regulate our emotions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30623" y="5464981"/>
            <a:ext cx="16063117" cy="14901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65"/>
              </a:lnSpc>
              <a:spcBef>
                <a:spcPct val="0"/>
              </a:spcBef>
            </a:pPr>
            <a:r>
              <a:rPr lang="en-US" sz="4332">
                <a:solidFill>
                  <a:srgbClr val="253532"/>
                </a:solidFill>
                <a:latin typeface="Open Sauce"/>
                <a:ea typeface="Open Sauce"/>
                <a:cs typeface="Open Sauce"/>
                <a:sym typeface="Open Sauce"/>
              </a:rPr>
              <a:t>Trauma experiences are personal. They are often unseen or unknown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30623" y="7126593"/>
            <a:ext cx="16063117" cy="14901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65"/>
              </a:lnSpc>
              <a:spcBef>
                <a:spcPct val="0"/>
              </a:spcBef>
            </a:pPr>
            <a:r>
              <a:rPr lang="en-US" sz="4332">
                <a:solidFill>
                  <a:srgbClr val="253532"/>
                </a:solidFill>
                <a:latin typeface="Open Sauce"/>
                <a:ea typeface="Open Sauce"/>
                <a:cs typeface="Open Sauce"/>
                <a:sym typeface="Open Sauce"/>
              </a:rPr>
              <a:t>Emotional literacy is essential to support trauma informed interactions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E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711384" y="2481541"/>
            <a:ext cx="2751171" cy="1674615"/>
            <a:chOff x="0" y="0"/>
            <a:chExt cx="724588" cy="44105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24588" cy="441051"/>
            </a:xfrm>
            <a:custGeom>
              <a:avLst/>
              <a:gdLst/>
              <a:ahLst/>
              <a:cxnLst/>
              <a:rect r="r" b="b" t="t" l="l"/>
              <a:pathLst>
                <a:path h="441051" w="724588">
                  <a:moveTo>
                    <a:pt x="0" y="0"/>
                  </a:moveTo>
                  <a:lnTo>
                    <a:pt x="724588" y="0"/>
                  </a:lnTo>
                  <a:lnTo>
                    <a:pt x="724588" y="441051"/>
                  </a:lnTo>
                  <a:lnTo>
                    <a:pt x="0" y="441051"/>
                  </a:lnTo>
                  <a:close/>
                </a:path>
              </a:pathLst>
            </a:custGeom>
            <a:solidFill>
              <a:srgbClr val="83838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724588" cy="4791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801967" y="4635008"/>
            <a:ext cx="2751171" cy="1674615"/>
            <a:chOff x="0" y="0"/>
            <a:chExt cx="724588" cy="44105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24588" cy="441051"/>
            </a:xfrm>
            <a:custGeom>
              <a:avLst/>
              <a:gdLst/>
              <a:ahLst/>
              <a:cxnLst/>
              <a:rect r="r" b="b" t="t" l="l"/>
              <a:pathLst>
                <a:path h="441051" w="724588">
                  <a:moveTo>
                    <a:pt x="0" y="0"/>
                  </a:moveTo>
                  <a:lnTo>
                    <a:pt x="724588" y="0"/>
                  </a:lnTo>
                  <a:lnTo>
                    <a:pt x="724588" y="441051"/>
                  </a:lnTo>
                  <a:lnTo>
                    <a:pt x="0" y="441051"/>
                  </a:lnTo>
                  <a:close/>
                </a:path>
              </a:pathLst>
            </a:custGeom>
            <a:solidFill>
              <a:srgbClr val="83838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724588" cy="4791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323116" y="6740992"/>
            <a:ext cx="2751171" cy="1674615"/>
            <a:chOff x="0" y="0"/>
            <a:chExt cx="724588" cy="44105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24588" cy="441051"/>
            </a:xfrm>
            <a:custGeom>
              <a:avLst/>
              <a:gdLst/>
              <a:ahLst/>
              <a:cxnLst/>
              <a:rect r="r" b="b" t="t" l="l"/>
              <a:pathLst>
                <a:path h="441051" w="724588">
                  <a:moveTo>
                    <a:pt x="0" y="0"/>
                  </a:moveTo>
                  <a:lnTo>
                    <a:pt x="724588" y="0"/>
                  </a:lnTo>
                  <a:lnTo>
                    <a:pt x="724588" y="441051"/>
                  </a:lnTo>
                  <a:lnTo>
                    <a:pt x="0" y="441051"/>
                  </a:lnTo>
                  <a:close/>
                </a:path>
              </a:pathLst>
            </a:custGeom>
            <a:solidFill>
              <a:srgbClr val="838383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724588" cy="4791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6335798" y="6740992"/>
            <a:ext cx="2751171" cy="1674615"/>
            <a:chOff x="0" y="0"/>
            <a:chExt cx="724588" cy="44105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724588" cy="441051"/>
            </a:xfrm>
            <a:custGeom>
              <a:avLst/>
              <a:gdLst/>
              <a:ahLst/>
              <a:cxnLst/>
              <a:rect r="r" b="b" t="t" l="l"/>
              <a:pathLst>
                <a:path h="441051" w="724588">
                  <a:moveTo>
                    <a:pt x="0" y="0"/>
                  </a:moveTo>
                  <a:lnTo>
                    <a:pt x="724588" y="0"/>
                  </a:lnTo>
                  <a:lnTo>
                    <a:pt x="724588" y="441051"/>
                  </a:lnTo>
                  <a:lnTo>
                    <a:pt x="0" y="441051"/>
                  </a:lnTo>
                  <a:close/>
                </a:path>
              </a:pathLst>
            </a:custGeom>
            <a:solidFill>
              <a:srgbClr val="83838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724588" cy="4791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5684594" y="4587525"/>
            <a:ext cx="2751171" cy="1674615"/>
            <a:chOff x="0" y="0"/>
            <a:chExt cx="724588" cy="44105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24588" cy="441051"/>
            </a:xfrm>
            <a:custGeom>
              <a:avLst/>
              <a:gdLst/>
              <a:ahLst/>
              <a:cxnLst/>
              <a:rect r="r" b="b" t="t" l="l"/>
              <a:pathLst>
                <a:path h="441051" w="724588">
                  <a:moveTo>
                    <a:pt x="0" y="0"/>
                  </a:moveTo>
                  <a:lnTo>
                    <a:pt x="724588" y="0"/>
                  </a:lnTo>
                  <a:lnTo>
                    <a:pt x="724588" y="441051"/>
                  </a:lnTo>
                  <a:lnTo>
                    <a:pt x="0" y="441051"/>
                  </a:lnTo>
                  <a:close/>
                </a:path>
              </a:pathLst>
            </a:custGeom>
            <a:solidFill>
              <a:srgbClr val="838383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724588" cy="4791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true" flipV="false" rot="-7843633">
            <a:off x="10632380" y="3260344"/>
            <a:ext cx="1545002" cy="436463"/>
          </a:xfrm>
          <a:custGeom>
            <a:avLst/>
            <a:gdLst/>
            <a:ahLst/>
            <a:cxnLst/>
            <a:rect r="r" b="b" t="t" l="l"/>
            <a:pathLst>
              <a:path h="436463" w="1545002">
                <a:moveTo>
                  <a:pt x="1545002" y="0"/>
                </a:moveTo>
                <a:lnTo>
                  <a:pt x="0" y="0"/>
                </a:lnTo>
                <a:lnTo>
                  <a:pt x="0" y="436463"/>
                </a:lnTo>
                <a:lnTo>
                  <a:pt x="1545002" y="436463"/>
                </a:lnTo>
                <a:lnTo>
                  <a:pt x="154500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3165891" y="433666"/>
            <a:ext cx="12469372" cy="1295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900"/>
              </a:lnSpc>
            </a:pPr>
            <a:r>
              <a:rPr lang="en-US" b="true" sz="9000">
                <a:solidFill>
                  <a:srgbClr val="2535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ATTACHMENT CYCLE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104232" y="2455398"/>
            <a:ext cx="1965474" cy="16602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32"/>
              </a:lnSpc>
              <a:spcBef>
                <a:spcPct val="0"/>
              </a:spcBef>
            </a:pPr>
            <a:r>
              <a:rPr lang="en-US" sz="3166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Feeling safe and loved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194816" y="4608865"/>
            <a:ext cx="1965474" cy="16602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32"/>
              </a:lnSpc>
              <a:spcBef>
                <a:spcPct val="0"/>
              </a:spcBef>
            </a:pPr>
            <a:r>
              <a:rPr lang="en-US" sz="3166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Express unmet need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715964" y="6714849"/>
            <a:ext cx="1965474" cy="16602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32"/>
              </a:lnSpc>
              <a:spcBef>
                <a:spcPct val="0"/>
              </a:spcBef>
            </a:pPr>
            <a:r>
              <a:rPr lang="en-US" sz="3166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Response from carer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728647" y="7272842"/>
            <a:ext cx="1965474" cy="54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32"/>
              </a:lnSpc>
              <a:spcBef>
                <a:spcPct val="0"/>
              </a:spcBef>
            </a:pPr>
            <a:r>
              <a:rPr lang="en-US" sz="3166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Need met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077442" y="4887861"/>
            <a:ext cx="1965474" cy="1102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32"/>
              </a:lnSpc>
              <a:spcBef>
                <a:spcPct val="0"/>
              </a:spcBef>
            </a:pPr>
            <a:r>
              <a:rPr lang="en-US" sz="3166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Calms child</a:t>
            </a:r>
          </a:p>
        </p:txBody>
      </p:sp>
      <p:sp>
        <p:nvSpPr>
          <p:cNvPr name="Freeform 24" id="24"/>
          <p:cNvSpPr/>
          <p:nvPr/>
        </p:nvSpPr>
        <p:spPr>
          <a:xfrm flipH="true" flipV="false" rot="-4515254">
            <a:off x="12033583" y="6574469"/>
            <a:ext cx="1545002" cy="436463"/>
          </a:xfrm>
          <a:custGeom>
            <a:avLst/>
            <a:gdLst/>
            <a:ahLst/>
            <a:cxnLst/>
            <a:rect r="r" b="b" t="t" l="l"/>
            <a:pathLst>
              <a:path h="436463" w="1545002">
                <a:moveTo>
                  <a:pt x="1545002" y="0"/>
                </a:moveTo>
                <a:lnTo>
                  <a:pt x="0" y="0"/>
                </a:lnTo>
                <a:lnTo>
                  <a:pt x="0" y="436463"/>
                </a:lnTo>
                <a:lnTo>
                  <a:pt x="1545002" y="436463"/>
                </a:lnTo>
                <a:lnTo>
                  <a:pt x="154500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true" flipV="false" rot="445884">
            <a:off x="8628076" y="8723755"/>
            <a:ext cx="1545002" cy="436463"/>
          </a:xfrm>
          <a:custGeom>
            <a:avLst/>
            <a:gdLst/>
            <a:ahLst/>
            <a:cxnLst/>
            <a:rect r="r" b="b" t="t" l="l"/>
            <a:pathLst>
              <a:path h="436463" w="1545002">
                <a:moveTo>
                  <a:pt x="1545002" y="0"/>
                </a:moveTo>
                <a:lnTo>
                  <a:pt x="0" y="0"/>
                </a:lnTo>
                <a:lnTo>
                  <a:pt x="0" y="436463"/>
                </a:lnTo>
                <a:lnTo>
                  <a:pt x="1545002" y="436463"/>
                </a:lnTo>
                <a:lnTo>
                  <a:pt x="154500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true" flipV="false" rot="3951476">
            <a:off x="4816843" y="6862391"/>
            <a:ext cx="1545002" cy="436463"/>
          </a:xfrm>
          <a:custGeom>
            <a:avLst/>
            <a:gdLst/>
            <a:ahLst/>
            <a:cxnLst/>
            <a:rect r="r" b="b" t="t" l="l"/>
            <a:pathLst>
              <a:path h="436463" w="1545002">
                <a:moveTo>
                  <a:pt x="1545002" y="0"/>
                </a:moveTo>
                <a:lnTo>
                  <a:pt x="0" y="0"/>
                </a:lnTo>
                <a:lnTo>
                  <a:pt x="0" y="436464"/>
                </a:lnTo>
                <a:lnTo>
                  <a:pt x="1545002" y="436464"/>
                </a:lnTo>
                <a:lnTo>
                  <a:pt x="154500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true" flipV="false" rot="9120763">
            <a:off x="5878088" y="3432926"/>
            <a:ext cx="1545002" cy="436463"/>
          </a:xfrm>
          <a:custGeom>
            <a:avLst/>
            <a:gdLst/>
            <a:ahLst/>
            <a:cxnLst/>
            <a:rect r="r" b="b" t="t" l="l"/>
            <a:pathLst>
              <a:path h="436463" w="1545002">
                <a:moveTo>
                  <a:pt x="1545003" y="0"/>
                </a:moveTo>
                <a:lnTo>
                  <a:pt x="0" y="0"/>
                </a:lnTo>
                <a:lnTo>
                  <a:pt x="0" y="436463"/>
                </a:lnTo>
                <a:lnTo>
                  <a:pt x="1545003" y="436463"/>
                </a:lnTo>
                <a:lnTo>
                  <a:pt x="154500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E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57327" y="1752718"/>
            <a:ext cx="13773346" cy="8040191"/>
          </a:xfrm>
          <a:custGeom>
            <a:avLst/>
            <a:gdLst/>
            <a:ahLst/>
            <a:cxnLst/>
            <a:rect r="r" b="b" t="t" l="l"/>
            <a:pathLst>
              <a:path h="8040191" w="13773346">
                <a:moveTo>
                  <a:pt x="0" y="0"/>
                </a:moveTo>
                <a:lnTo>
                  <a:pt x="13773346" y="0"/>
                </a:lnTo>
                <a:lnTo>
                  <a:pt x="13773346" y="8040190"/>
                </a:lnTo>
                <a:lnTo>
                  <a:pt x="0" y="80401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48713" y="442523"/>
            <a:ext cx="17923924" cy="866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600"/>
              </a:lnSpc>
            </a:pPr>
            <a:r>
              <a:rPr lang="en-US" b="true" sz="6000">
                <a:solidFill>
                  <a:srgbClr val="2535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IMPACT OF TRAUMA ON A DEVELOPING BRAIN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>
  <p:cSld>
    <p:bg>
      <p:bgPr>
        <a:solidFill>
          <a:srgbClr val="EBE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550092" y="2494550"/>
            <a:ext cx="3985706" cy="2426066"/>
            <a:chOff x="0" y="0"/>
            <a:chExt cx="5314274" cy="3234754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5314274" cy="3234754"/>
              <a:chOff x="0" y="0"/>
              <a:chExt cx="724588" cy="44105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724588" cy="441051"/>
              </a:xfrm>
              <a:custGeom>
                <a:avLst/>
                <a:gdLst/>
                <a:ahLst/>
                <a:cxnLst/>
                <a:rect r="r" b="b" t="t" l="l"/>
                <a:pathLst>
                  <a:path h="441051" w="724588">
                    <a:moveTo>
                      <a:pt x="0" y="0"/>
                    </a:moveTo>
                    <a:lnTo>
                      <a:pt x="724588" y="0"/>
                    </a:lnTo>
                    <a:lnTo>
                      <a:pt x="724588" y="441051"/>
                    </a:lnTo>
                    <a:lnTo>
                      <a:pt x="0" y="441051"/>
                    </a:lnTo>
                    <a:close/>
                  </a:path>
                </a:pathLst>
              </a:custGeom>
              <a:solidFill>
                <a:srgbClr val="838383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38100"/>
                <a:ext cx="724588" cy="47915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640"/>
                  </a:lnSpc>
                </a:pPr>
              </a:p>
            </p:txBody>
          </p:sp>
        </p:grpSp>
        <p:sp>
          <p:nvSpPr>
            <p:cNvPr name="TextBox 6" id="6"/>
            <p:cNvSpPr txBox="true"/>
            <p:nvPr/>
          </p:nvSpPr>
          <p:spPr>
            <a:xfrm rot="0">
              <a:off x="758842" y="453375"/>
              <a:ext cx="4038255" cy="22852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28"/>
                </a:lnSpc>
                <a:spcBef>
                  <a:spcPct val="0"/>
                </a:spcBef>
              </a:pPr>
              <a:r>
                <a:rPr lang="en-US" sz="3306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Motivation and resource seeking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618853" y="2494550"/>
            <a:ext cx="3985706" cy="2426066"/>
            <a:chOff x="0" y="0"/>
            <a:chExt cx="5314274" cy="3234754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5314274" cy="3234754"/>
              <a:chOff x="0" y="0"/>
              <a:chExt cx="724588" cy="441051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724588" cy="441051"/>
              </a:xfrm>
              <a:custGeom>
                <a:avLst/>
                <a:gdLst/>
                <a:ahLst/>
                <a:cxnLst/>
                <a:rect r="r" b="b" t="t" l="l"/>
                <a:pathLst>
                  <a:path h="441051" w="724588">
                    <a:moveTo>
                      <a:pt x="0" y="0"/>
                    </a:moveTo>
                    <a:lnTo>
                      <a:pt x="724588" y="0"/>
                    </a:lnTo>
                    <a:lnTo>
                      <a:pt x="724588" y="441051"/>
                    </a:lnTo>
                    <a:lnTo>
                      <a:pt x="0" y="441051"/>
                    </a:lnTo>
                    <a:close/>
                  </a:path>
                </a:pathLst>
              </a:custGeom>
              <a:solidFill>
                <a:srgbClr val="838383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38100"/>
                <a:ext cx="724588" cy="47915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640"/>
                  </a:lnSpc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571234" y="735300"/>
              <a:ext cx="4171807" cy="1514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46"/>
                </a:lnSpc>
                <a:spcBef>
                  <a:spcPct val="0"/>
                </a:spcBef>
              </a:pPr>
              <a:r>
                <a:rPr lang="en-US" sz="3319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Safety and connection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7061572" y="5958841"/>
            <a:ext cx="3985706" cy="2426066"/>
            <a:chOff x="0" y="0"/>
            <a:chExt cx="5314274" cy="3234754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5314274" cy="3234754"/>
              <a:chOff x="0" y="0"/>
              <a:chExt cx="724588" cy="44105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724588" cy="441051"/>
              </a:xfrm>
              <a:custGeom>
                <a:avLst/>
                <a:gdLst/>
                <a:ahLst/>
                <a:cxnLst/>
                <a:rect r="r" b="b" t="t" l="l"/>
                <a:pathLst>
                  <a:path h="441051" w="724588">
                    <a:moveTo>
                      <a:pt x="0" y="0"/>
                    </a:moveTo>
                    <a:lnTo>
                      <a:pt x="724588" y="0"/>
                    </a:lnTo>
                    <a:lnTo>
                      <a:pt x="724588" y="441051"/>
                    </a:lnTo>
                    <a:lnTo>
                      <a:pt x="0" y="441051"/>
                    </a:lnTo>
                    <a:close/>
                  </a:path>
                </a:pathLst>
              </a:custGeom>
              <a:solidFill>
                <a:srgbClr val="838383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38100"/>
                <a:ext cx="724588" cy="47915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640"/>
                  </a:lnSpc>
                </a:pPr>
              </a:p>
            </p:txBody>
          </p:sp>
        </p:grpSp>
        <p:sp>
          <p:nvSpPr>
            <p:cNvPr name="TextBox 16" id="16"/>
            <p:cNvSpPr txBox="true"/>
            <p:nvPr/>
          </p:nvSpPr>
          <p:spPr>
            <a:xfrm rot="0">
              <a:off x="350451" y="836545"/>
              <a:ext cx="4414332" cy="14117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49"/>
                </a:lnSpc>
                <a:spcBef>
                  <a:spcPct val="0"/>
                </a:spcBef>
              </a:pPr>
              <a:r>
                <a:rPr lang="en-US" sz="3106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Threat and self protection</a:t>
              </a:r>
            </a:p>
          </p:txBody>
        </p:sp>
      </p:grpSp>
      <p:sp>
        <p:nvSpPr>
          <p:cNvPr name="AutoShape 17" id="17"/>
          <p:cNvSpPr/>
          <p:nvPr/>
        </p:nvSpPr>
        <p:spPr>
          <a:xfrm>
            <a:off x="8134496" y="3716534"/>
            <a:ext cx="1885657" cy="0"/>
          </a:xfrm>
          <a:prstGeom prst="line">
            <a:avLst/>
          </a:prstGeom>
          <a:ln cap="flat" w="123825">
            <a:solidFill>
              <a:srgbClr val="000000"/>
            </a:solidFill>
            <a:prstDash val="solid"/>
            <a:headEnd type="arrow" len="sm" w="med"/>
            <a:tailEnd type="arrow" len="sm" w="med"/>
          </a:ln>
        </p:spPr>
      </p:sp>
      <p:sp>
        <p:nvSpPr>
          <p:cNvPr name="AutoShape 18" id="18"/>
          <p:cNvSpPr/>
          <p:nvPr/>
        </p:nvSpPr>
        <p:spPr>
          <a:xfrm flipV="true">
            <a:off x="11546557" y="5618857"/>
            <a:ext cx="1383358" cy="1281414"/>
          </a:xfrm>
          <a:prstGeom prst="line">
            <a:avLst/>
          </a:prstGeom>
          <a:ln cap="flat" w="123825">
            <a:solidFill>
              <a:srgbClr val="000000"/>
            </a:solidFill>
            <a:prstDash val="solid"/>
            <a:headEnd type="arrow" len="sm" w="med"/>
            <a:tailEnd type="arrow" len="sm" w="med"/>
          </a:ln>
        </p:spPr>
      </p:sp>
      <p:sp>
        <p:nvSpPr>
          <p:cNvPr name="AutoShape 19" id="19"/>
          <p:cNvSpPr/>
          <p:nvPr/>
        </p:nvSpPr>
        <p:spPr>
          <a:xfrm flipH="true" flipV="true">
            <a:off x="5258955" y="5527701"/>
            <a:ext cx="1301174" cy="1329261"/>
          </a:xfrm>
          <a:prstGeom prst="line">
            <a:avLst/>
          </a:prstGeom>
          <a:ln cap="flat" w="123825">
            <a:solidFill>
              <a:srgbClr val="000000"/>
            </a:solidFill>
            <a:prstDash val="solid"/>
            <a:headEnd type="arrow" len="sm" w="med"/>
            <a:tailEnd type="arrow" len="sm" w="med"/>
          </a:ln>
        </p:spPr>
      </p:sp>
      <p:sp>
        <p:nvSpPr>
          <p:cNvPr name="TextBox 20" id="20"/>
          <p:cNvSpPr txBox="true"/>
          <p:nvPr/>
        </p:nvSpPr>
        <p:spPr>
          <a:xfrm rot="0">
            <a:off x="1561324" y="9210675"/>
            <a:ext cx="11948946" cy="70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Panksepp, J. (1998) Series in affective science. Affective Neuroscience: The foundations of human and animal emotions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79116" y="521968"/>
            <a:ext cx="17729767" cy="1099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580"/>
              </a:lnSpc>
            </a:pPr>
            <a:r>
              <a:rPr lang="en-US" b="true" sz="7800">
                <a:solidFill>
                  <a:srgbClr val="2535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DECISION MAKING NEUROSCIENCE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>
  <p:cSld>
    <p:bg>
      <p:bgPr>
        <a:solidFill>
          <a:srgbClr val="EBE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64076" y="382275"/>
            <a:ext cx="17923924" cy="1704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00"/>
              </a:lnSpc>
            </a:pPr>
            <a:r>
              <a:rPr lang="en-US" sz="6000" b="true">
                <a:solidFill>
                  <a:srgbClr val="2535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TRAUMA EXPERIENCES ARE PERSONAL. </a:t>
            </a:r>
          </a:p>
          <a:p>
            <a:pPr algn="l" marL="0" indent="0" lvl="0">
              <a:lnSpc>
                <a:spcPts val="6600"/>
              </a:lnSpc>
            </a:pPr>
            <a:r>
              <a:rPr lang="en-US" b="true" sz="6000">
                <a:solidFill>
                  <a:srgbClr val="2535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THEY ARE OFTEN UNSEEN OR UNKNOWN.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64076" y="3253128"/>
            <a:ext cx="16063117" cy="7281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65"/>
              </a:lnSpc>
              <a:spcBef>
                <a:spcPct val="0"/>
              </a:spcBef>
            </a:pPr>
            <a:r>
              <a:rPr lang="en-US" sz="4332">
                <a:solidFill>
                  <a:srgbClr val="253532"/>
                </a:solidFill>
                <a:latin typeface="Open Sauce"/>
                <a:ea typeface="Open Sauce"/>
                <a:cs typeface="Open Sauce"/>
                <a:sym typeface="Open Sauce"/>
              </a:rPr>
              <a:t>Behaviour is a two-way channel of communication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64076" y="4415337"/>
            <a:ext cx="17182306" cy="14901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65"/>
              </a:lnSpc>
              <a:spcBef>
                <a:spcPct val="0"/>
              </a:spcBef>
            </a:pPr>
            <a:r>
              <a:rPr lang="en-US" sz="4332">
                <a:solidFill>
                  <a:srgbClr val="253532"/>
                </a:solidFill>
                <a:latin typeface="Open Sauce"/>
                <a:ea typeface="Open Sauce"/>
                <a:cs typeface="Open Sauce"/>
                <a:sym typeface="Open Sauce"/>
              </a:rPr>
              <a:t>We cannot assume that a child’s challenging behaviour is linked to the impacts of trauma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>
  <p:cSld>
    <p:bg>
      <p:bgPr>
        <a:solidFill>
          <a:srgbClr val="EBE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834513" y="2715926"/>
            <a:ext cx="5902774" cy="3086100"/>
            <a:chOff x="0" y="0"/>
            <a:chExt cx="155464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4640" cy="812800"/>
            </a:xfrm>
            <a:custGeom>
              <a:avLst/>
              <a:gdLst/>
              <a:ahLst/>
              <a:cxnLst/>
              <a:rect r="r" b="b" t="t" l="l"/>
              <a:pathLst>
                <a:path h="812800" w="1554640">
                  <a:moveTo>
                    <a:pt x="0" y="0"/>
                  </a:moveTo>
                  <a:lnTo>
                    <a:pt x="1554640" y="0"/>
                  </a:lnTo>
                  <a:lnTo>
                    <a:pt x="15546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55464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550713" y="2715926"/>
            <a:ext cx="5909070" cy="3086100"/>
            <a:chOff x="0" y="0"/>
            <a:chExt cx="1556298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556298" cy="812800"/>
            </a:xfrm>
            <a:custGeom>
              <a:avLst/>
              <a:gdLst/>
              <a:ahLst/>
              <a:cxnLst/>
              <a:rect r="r" b="b" t="t" l="l"/>
              <a:pathLst>
                <a:path h="812800" w="1556298">
                  <a:moveTo>
                    <a:pt x="0" y="0"/>
                  </a:moveTo>
                  <a:lnTo>
                    <a:pt x="1556298" y="0"/>
                  </a:lnTo>
                  <a:lnTo>
                    <a:pt x="155629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ED95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556298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828217" y="6573572"/>
            <a:ext cx="5902774" cy="3086100"/>
            <a:chOff x="0" y="0"/>
            <a:chExt cx="155464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54640" cy="812800"/>
            </a:xfrm>
            <a:custGeom>
              <a:avLst/>
              <a:gdLst/>
              <a:ahLst/>
              <a:cxnLst/>
              <a:rect r="r" b="b" t="t" l="l"/>
              <a:pathLst>
                <a:path h="812800" w="1554640">
                  <a:moveTo>
                    <a:pt x="0" y="0"/>
                  </a:moveTo>
                  <a:lnTo>
                    <a:pt x="1554640" y="0"/>
                  </a:lnTo>
                  <a:lnTo>
                    <a:pt x="15546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55464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550713" y="6573572"/>
            <a:ext cx="5909070" cy="3086100"/>
            <a:chOff x="0" y="0"/>
            <a:chExt cx="1556298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556298" cy="812800"/>
            </a:xfrm>
            <a:custGeom>
              <a:avLst/>
              <a:gdLst/>
              <a:ahLst/>
              <a:cxnLst/>
              <a:rect r="r" b="b" t="t" l="l"/>
              <a:pathLst>
                <a:path h="812800" w="1556298">
                  <a:moveTo>
                    <a:pt x="0" y="0"/>
                  </a:moveTo>
                  <a:lnTo>
                    <a:pt x="1556298" y="0"/>
                  </a:lnTo>
                  <a:lnTo>
                    <a:pt x="155629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556298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364076" y="382275"/>
            <a:ext cx="17923924" cy="1704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600"/>
              </a:lnSpc>
            </a:pPr>
            <a:r>
              <a:rPr lang="en-US" b="true" sz="6000">
                <a:solidFill>
                  <a:srgbClr val="2535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EMOTIONAL LITERACY IS ESSENTIAL TO SUPPORT TRAUMA INFORMED INTERACTIONS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449670" y="3067713"/>
            <a:ext cx="4659868" cy="2258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BLUE ZONE</a:t>
            </a:r>
          </a:p>
          <a:p>
            <a:pPr algn="ctr">
              <a:lnSpc>
                <a:spcPts val="3640"/>
              </a:lnSpc>
            </a:pPr>
          </a:p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Sad, bored, tired, depressed,</a:t>
            </a:r>
          </a:p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helpless, guilt, disappointed, 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unmotivated, lonely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014877" y="3067713"/>
            <a:ext cx="4980742" cy="2258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GREEN ZONE</a:t>
            </a:r>
          </a:p>
          <a:p>
            <a:pPr algn="ctr">
              <a:lnSpc>
                <a:spcPts val="3640"/>
              </a:lnSpc>
            </a:pPr>
          </a:p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Happy, calm, motivated, proud,</a:t>
            </a:r>
          </a:p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confident, open, content, 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cheerful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403995" y="7197142"/>
            <a:ext cx="4763810" cy="1800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true">
                <a:solidFill>
                  <a:srgbClr val="2535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YELLOW ZONE</a:t>
            </a:r>
          </a:p>
          <a:p>
            <a:pPr algn="ctr">
              <a:lnSpc>
                <a:spcPts val="3640"/>
              </a:lnSpc>
            </a:pPr>
          </a:p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253532"/>
                </a:solidFill>
                <a:latin typeface="Open Sauce"/>
                <a:ea typeface="Open Sauce"/>
                <a:cs typeface="Open Sauce"/>
                <a:sym typeface="Open Sauce"/>
              </a:rPr>
              <a:t>Excited, nervous, giddy,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253532"/>
                </a:solidFill>
                <a:latin typeface="Open Sauce"/>
                <a:ea typeface="Open Sauce"/>
                <a:cs typeface="Open Sauce"/>
                <a:sym typeface="Open Sauce"/>
              </a:rPr>
              <a:t>impatient, silliness, frustration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156681" y="6968542"/>
            <a:ext cx="4697135" cy="2258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RED ZONE</a:t>
            </a:r>
          </a:p>
          <a:p>
            <a:pPr algn="ctr">
              <a:lnSpc>
                <a:spcPts val="3640"/>
              </a:lnSpc>
            </a:pPr>
          </a:p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Extremely heightened, anger,</a:t>
            </a:r>
          </a:p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rage, panic, terror,shame, 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grief, no control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E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486749" y="723544"/>
            <a:ext cx="3956113" cy="3956113"/>
          </a:xfrm>
          <a:custGeom>
            <a:avLst/>
            <a:gdLst/>
            <a:ahLst/>
            <a:cxnLst/>
            <a:rect r="r" b="b" t="t" l="l"/>
            <a:pathLst>
              <a:path h="3956113" w="3956113">
                <a:moveTo>
                  <a:pt x="0" y="0"/>
                </a:moveTo>
                <a:lnTo>
                  <a:pt x="3956112" y="0"/>
                </a:lnTo>
                <a:lnTo>
                  <a:pt x="3956112" y="3956113"/>
                </a:lnTo>
                <a:lnTo>
                  <a:pt x="0" y="39561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8791575"/>
            <a:ext cx="10394126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</a:pPr>
            <a:r>
              <a:rPr lang="en-US" sz="3000">
                <a:solidFill>
                  <a:srgbClr val="253532"/>
                </a:solidFill>
                <a:latin typeface="Open Sauce"/>
                <a:ea typeface="Open Sauce"/>
                <a:cs typeface="Open Sauce"/>
                <a:sym typeface="Open Sauce"/>
              </a:rPr>
              <a:t>Use the code to share your thoughts.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5977684"/>
            <a:ext cx="14436105" cy="2552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900"/>
              </a:lnSpc>
            </a:pPr>
            <a:r>
              <a:rPr lang="en-US" b="true" sz="9000">
                <a:solidFill>
                  <a:srgbClr val="253532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WHAT DOES INCLUSION MEAN TO YOU?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>
  <p:cSld>
    <p:bg>
      <p:bgPr>
        <a:solidFill>
          <a:srgbClr val="EBE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834513" y="2715926"/>
            <a:ext cx="5902774" cy="3086100"/>
            <a:chOff x="0" y="0"/>
            <a:chExt cx="155464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4640" cy="812800"/>
            </a:xfrm>
            <a:custGeom>
              <a:avLst/>
              <a:gdLst/>
              <a:ahLst/>
              <a:cxnLst/>
              <a:rect r="r" b="b" t="t" l="l"/>
              <a:pathLst>
                <a:path h="812800" w="1554640">
                  <a:moveTo>
                    <a:pt x="0" y="0"/>
                  </a:moveTo>
                  <a:lnTo>
                    <a:pt x="1554640" y="0"/>
                  </a:lnTo>
                  <a:lnTo>
                    <a:pt x="15546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55464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550713" y="2715926"/>
            <a:ext cx="5909070" cy="3086100"/>
            <a:chOff x="0" y="0"/>
            <a:chExt cx="1556298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556298" cy="812800"/>
            </a:xfrm>
            <a:custGeom>
              <a:avLst/>
              <a:gdLst/>
              <a:ahLst/>
              <a:cxnLst/>
              <a:rect r="r" b="b" t="t" l="l"/>
              <a:pathLst>
                <a:path h="812800" w="1556298">
                  <a:moveTo>
                    <a:pt x="0" y="0"/>
                  </a:moveTo>
                  <a:lnTo>
                    <a:pt x="1556298" y="0"/>
                  </a:lnTo>
                  <a:lnTo>
                    <a:pt x="155629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ED95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556298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828217" y="6573572"/>
            <a:ext cx="5902774" cy="3086100"/>
            <a:chOff x="0" y="0"/>
            <a:chExt cx="155464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54640" cy="812800"/>
            </a:xfrm>
            <a:custGeom>
              <a:avLst/>
              <a:gdLst/>
              <a:ahLst/>
              <a:cxnLst/>
              <a:rect r="r" b="b" t="t" l="l"/>
              <a:pathLst>
                <a:path h="812800" w="1554640">
                  <a:moveTo>
                    <a:pt x="0" y="0"/>
                  </a:moveTo>
                  <a:lnTo>
                    <a:pt x="1554640" y="0"/>
                  </a:lnTo>
                  <a:lnTo>
                    <a:pt x="15546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55464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550713" y="6573572"/>
            <a:ext cx="5909070" cy="3086100"/>
            <a:chOff x="0" y="0"/>
            <a:chExt cx="1556298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556298" cy="812800"/>
            </a:xfrm>
            <a:custGeom>
              <a:avLst/>
              <a:gdLst/>
              <a:ahLst/>
              <a:cxnLst/>
              <a:rect r="r" b="b" t="t" l="l"/>
              <a:pathLst>
                <a:path h="812800" w="1556298">
                  <a:moveTo>
                    <a:pt x="0" y="0"/>
                  </a:moveTo>
                  <a:lnTo>
                    <a:pt x="1556298" y="0"/>
                  </a:lnTo>
                  <a:lnTo>
                    <a:pt x="155629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556298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364076" y="382275"/>
            <a:ext cx="17923924" cy="1704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600"/>
              </a:lnSpc>
            </a:pPr>
            <a:r>
              <a:rPr lang="en-US" b="true" sz="6000">
                <a:solidFill>
                  <a:srgbClr val="2535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EMOTIONAL LITERACY IS ESSENTIAL TO SUPPORT TRAUMA INFORMED INTERACTIONS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449670" y="3067713"/>
            <a:ext cx="4659868" cy="2258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BLUE ZONE</a:t>
            </a:r>
          </a:p>
          <a:p>
            <a:pPr algn="ctr">
              <a:lnSpc>
                <a:spcPts val="3640"/>
              </a:lnSpc>
            </a:pPr>
          </a:p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Sad, bored, tired, depressed,</a:t>
            </a:r>
          </a:p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helpless, guilt, disappointed, 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unmotivated, lonely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014877" y="3067713"/>
            <a:ext cx="4980742" cy="2258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GREEN ZONE</a:t>
            </a:r>
          </a:p>
          <a:p>
            <a:pPr algn="ctr">
              <a:lnSpc>
                <a:spcPts val="3640"/>
              </a:lnSpc>
            </a:pPr>
          </a:p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Happy, calm, motivated, proud,</a:t>
            </a:r>
          </a:p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confident, open, content, 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cheerful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403995" y="7197142"/>
            <a:ext cx="4763810" cy="1800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true">
                <a:solidFill>
                  <a:srgbClr val="2535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YELLOW ZONE</a:t>
            </a:r>
          </a:p>
          <a:p>
            <a:pPr algn="ctr">
              <a:lnSpc>
                <a:spcPts val="3640"/>
              </a:lnSpc>
            </a:pPr>
          </a:p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253532"/>
                </a:solidFill>
                <a:latin typeface="Open Sauce"/>
                <a:ea typeface="Open Sauce"/>
                <a:cs typeface="Open Sauce"/>
                <a:sym typeface="Open Sauce"/>
              </a:rPr>
              <a:t>Excited, nervous, giddy,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253532"/>
                </a:solidFill>
                <a:latin typeface="Open Sauce"/>
                <a:ea typeface="Open Sauce"/>
                <a:cs typeface="Open Sauce"/>
                <a:sym typeface="Open Sauce"/>
              </a:rPr>
              <a:t>impatient, silliness, frustration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156681" y="6968542"/>
            <a:ext cx="4697135" cy="2258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RED ZONE</a:t>
            </a:r>
          </a:p>
          <a:p>
            <a:pPr algn="ctr">
              <a:lnSpc>
                <a:spcPts val="3640"/>
              </a:lnSpc>
            </a:pPr>
          </a:p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Extremely heightened, anger,</a:t>
            </a:r>
          </a:p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rage, panic, terror,shame, 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grief, no control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3793047" y="6903589"/>
            <a:ext cx="3985706" cy="2426066"/>
            <a:chOff x="0" y="0"/>
            <a:chExt cx="5314274" cy="3234754"/>
          </a:xfrm>
        </p:grpSpPr>
        <p:grpSp>
          <p:nvGrpSpPr>
            <p:cNvPr name="Group 20" id="20"/>
            <p:cNvGrpSpPr/>
            <p:nvPr/>
          </p:nvGrpSpPr>
          <p:grpSpPr>
            <a:xfrm rot="0">
              <a:off x="0" y="0"/>
              <a:ext cx="5314274" cy="3234754"/>
              <a:chOff x="0" y="0"/>
              <a:chExt cx="724588" cy="441051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724588" cy="441051"/>
              </a:xfrm>
              <a:custGeom>
                <a:avLst/>
                <a:gdLst/>
                <a:ahLst/>
                <a:cxnLst/>
                <a:rect r="r" b="b" t="t" l="l"/>
                <a:pathLst>
                  <a:path h="441051" w="724588">
                    <a:moveTo>
                      <a:pt x="0" y="0"/>
                    </a:moveTo>
                    <a:lnTo>
                      <a:pt x="724588" y="0"/>
                    </a:lnTo>
                    <a:lnTo>
                      <a:pt x="724588" y="441051"/>
                    </a:lnTo>
                    <a:lnTo>
                      <a:pt x="0" y="441051"/>
                    </a:lnTo>
                    <a:close/>
                  </a:path>
                </a:pathLst>
              </a:custGeom>
              <a:solidFill>
                <a:srgbClr val="838383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0" y="-38100"/>
                <a:ext cx="724588" cy="47915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640"/>
                  </a:lnSpc>
                </a:pPr>
              </a:p>
            </p:txBody>
          </p:sp>
        </p:grpSp>
        <p:sp>
          <p:nvSpPr>
            <p:cNvPr name="TextBox 23" id="23"/>
            <p:cNvSpPr txBox="true"/>
            <p:nvPr/>
          </p:nvSpPr>
          <p:spPr>
            <a:xfrm rot="0">
              <a:off x="758842" y="453375"/>
              <a:ext cx="4038255" cy="22852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28"/>
                </a:lnSpc>
                <a:spcBef>
                  <a:spcPct val="0"/>
                </a:spcBef>
              </a:pPr>
              <a:r>
                <a:rPr lang="en-US" sz="3306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Motivation and resource seeking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0512395" y="3045943"/>
            <a:ext cx="3985706" cy="2426066"/>
            <a:chOff x="0" y="0"/>
            <a:chExt cx="5314274" cy="3234754"/>
          </a:xfrm>
        </p:grpSpPr>
        <p:grpSp>
          <p:nvGrpSpPr>
            <p:cNvPr name="Group 25" id="25"/>
            <p:cNvGrpSpPr/>
            <p:nvPr/>
          </p:nvGrpSpPr>
          <p:grpSpPr>
            <a:xfrm rot="0">
              <a:off x="0" y="0"/>
              <a:ext cx="5314274" cy="3234754"/>
              <a:chOff x="0" y="0"/>
              <a:chExt cx="724588" cy="441051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724588" cy="441051"/>
              </a:xfrm>
              <a:custGeom>
                <a:avLst/>
                <a:gdLst/>
                <a:ahLst/>
                <a:cxnLst/>
                <a:rect r="r" b="b" t="t" l="l"/>
                <a:pathLst>
                  <a:path h="441051" w="724588">
                    <a:moveTo>
                      <a:pt x="0" y="0"/>
                    </a:moveTo>
                    <a:lnTo>
                      <a:pt x="724588" y="0"/>
                    </a:lnTo>
                    <a:lnTo>
                      <a:pt x="724588" y="441051"/>
                    </a:lnTo>
                    <a:lnTo>
                      <a:pt x="0" y="441051"/>
                    </a:lnTo>
                    <a:close/>
                  </a:path>
                </a:pathLst>
              </a:custGeom>
              <a:solidFill>
                <a:srgbClr val="838383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38100"/>
                <a:ext cx="724588" cy="47915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640"/>
                  </a:lnSpc>
                </a:pPr>
              </a:p>
            </p:txBody>
          </p:sp>
        </p:grpSp>
        <p:sp>
          <p:nvSpPr>
            <p:cNvPr name="TextBox 28" id="28"/>
            <p:cNvSpPr txBox="true"/>
            <p:nvPr/>
          </p:nvSpPr>
          <p:spPr>
            <a:xfrm rot="0">
              <a:off x="571234" y="735300"/>
              <a:ext cx="4171807" cy="1514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46"/>
                </a:lnSpc>
                <a:spcBef>
                  <a:spcPct val="0"/>
                </a:spcBef>
              </a:pPr>
              <a:r>
                <a:rPr lang="en-US" sz="3319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Safety and connection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3793047" y="3045943"/>
            <a:ext cx="10705053" cy="6283712"/>
            <a:chOff x="0" y="0"/>
            <a:chExt cx="14273405" cy="8378282"/>
          </a:xfrm>
        </p:grpSpPr>
        <p:grpSp>
          <p:nvGrpSpPr>
            <p:cNvPr name="Group 30" id="30"/>
            <p:cNvGrpSpPr/>
            <p:nvPr/>
          </p:nvGrpSpPr>
          <p:grpSpPr>
            <a:xfrm rot="0">
              <a:off x="8959130" y="5143528"/>
              <a:ext cx="5314274" cy="3234754"/>
              <a:chOff x="0" y="0"/>
              <a:chExt cx="724588" cy="441051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724588" cy="441051"/>
              </a:xfrm>
              <a:custGeom>
                <a:avLst/>
                <a:gdLst/>
                <a:ahLst/>
                <a:cxnLst/>
                <a:rect r="r" b="b" t="t" l="l"/>
                <a:pathLst>
                  <a:path h="441051" w="724588">
                    <a:moveTo>
                      <a:pt x="0" y="0"/>
                    </a:moveTo>
                    <a:lnTo>
                      <a:pt x="724588" y="0"/>
                    </a:lnTo>
                    <a:lnTo>
                      <a:pt x="724588" y="441051"/>
                    </a:lnTo>
                    <a:lnTo>
                      <a:pt x="0" y="441051"/>
                    </a:lnTo>
                    <a:close/>
                  </a:path>
                </a:pathLst>
              </a:custGeom>
              <a:solidFill>
                <a:srgbClr val="838383"/>
              </a:solidFill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0" y="-38100"/>
                <a:ext cx="724588" cy="47915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640"/>
                  </a:lnSpc>
                </a:pPr>
              </a:p>
            </p:txBody>
          </p:sp>
        </p:grpSp>
        <p:sp>
          <p:nvSpPr>
            <p:cNvPr name="TextBox 33" id="33"/>
            <p:cNvSpPr txBox="true"/>
            <p:nvPr/>
          </p:nvSpPr>
          <p:spPr>
            <a:xfrm rot="0">
              <a:off x="9309581" y="5980073"/>
              <a:ext cx="4414332" cy="14117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49"/>
                </a:lnSpc>
                <a:spcBef>
                  <a:spcPct val="0"/>
                </a:spcBef>
              </a:pPr>
              <a:r>
                <a:rPr lang="en-US" sz="3106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Threat and self protection</a:t>
              </a:r>
            </a:p>
          </p:txBody>
        </p:sp>
        <p:grpSp>
          <p:nvGrpSpPr>
            <p:cNvPr name="Group 34" id="34"/>
            <p:cNvGrpSpPr/>
            <p:nvPr/>
          </p:nvGrpSpPr>
          <p:grpSpPr>
            <a:xfrm rot="0">
              <a:off x="0" y="0"/>
              <a:ext cx="5314274" cy="3234754"/>
              <a:chOff x="0" y="0"/>
              <a:chExt cx="724588" cy="441051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724588" cy="441051"/>
              </a:xfrm>
              <a:custGeom>
                <a:avLst/>
                <a:gdLst/>
                <a:ahLst/>
                <a:cxnLst/>
                <a:rect r="r" b="b" t="t" l="l"/>
                <a:pathLst>
                  <a:path h="441051" w="724588">
                    <a:moveTo>
                      <a:pt x="0" y="0"/>
                    </a:moveTo>
                    <a:lnTo>
                      <a:pt x="724588" y="0"/>
                    </a:lnTo>
                    <a:lnTo>
                      <a:pt x="724588" y="441051"/>
                    </a:lnTo>
                    <a:lnTo>
                      <a:pt x="0" y="441051"/>
                    </a:lnTo>
                    <a:close/>
                  </a:path>
                </a:pathLst>
              </a:custGeom>
              <a:solidFill>
                <a:srgbClr val="838383"/>
              </a:solidFill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0" y="-38100"/>
                <a:ext cx="724588" cy="47915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640"/>
                  </a:lnSpc>
                </a:pPr>
              </a:p>
            </p:txBody>
          </p:sp>
        </p:grpSp>
        <p:sp>
          <p:nvSpPr>
            <p:cNvPr name="TextBox 37" id="37"/>
            <p:cNvSpPr txBox="true"/>
            <p:nvPr/>
          </p:nvSpPr>
          <p:spPr>
            <a:xfrm rot="0">
              <a:off x="350451" y="836545"/>
              <a:ext cx="4414332" cy="14117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49"/>
                </a:lnSpc>
                <a:spcBef>
                  <a:spcPct val="0"/>
                </a:spcBef>
              </a:pPr>
              <a:r>
                <a:rPr lang="en-US" sz="3106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Threat and self protection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>
  <p:cSld>
    <p:bg>
      <p:bgPr>
        <a:solidFill>
          <a:srgbClr val="EBE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80334" y="669922"/>
            <a:ext cx="18288000" cy="774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050"/>
              </a:lnSpc>
            </a:pPr>
            <a:r>
              <a:rPr lang="en-US" b="true" sz="5500">
                <a:solidFill>
                  <a:srgbClr val="2535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HOW MIGHT YOU BE MORE INCLUSIVE LEADERS?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80334" y="2123757"/>
            <a:ext cx="13927614" cy="8039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14"/>
              </a:lnSpc>
              <a:spcBef>
                <a:spcPct val="0"/>
              </a:spcBef>
            </a:pPr>
            <a:r>
              <a:rPr lang="en-US" b="true" sz="4724">
                <a:solidFill>
                  <a:srgbClr val="2535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Behaviour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80334" y="5211126"/>
            <a:ext cx="13927614" cy="8039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14"/>
              </a:lnSpc>
              <a:spcBef>
                <a:spcPct val="0"/>
              </a:spcBef>
            </a:pPr>
            <a:r>
              <a:rPr lang="en-US" b="true" sz="4724">
                <a:solidFill>
                  <a:srgbClr val="2535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Community engagement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80334" y="3096140"/>
            <a:ext cx="13927614" cy="8039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14"/>
              </a:lnSpc>
              <a:spcBef>
                <a:spcPct val="0"/>
              </a:spcBef>
            </a:pPr>
            <a:r>
              <a:rPr lang="en-US" b="true" sz="4724">
                <a:solidFill>
                  <a:srgbClr val="2535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Teaching and learning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80334" y="4153633"/>
            <a:ext cx="13927614" cy="8039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14"/>
              </a:lnSpc>
              <a:spcBef>
                <a:spcPct val="0"/>
              </a:spcBef>
            </a:pPr>
            <a:r>
              <a:rPr lang="en-US" b="true" sz="4724">
                <a:solidFill>
                  <a:srgbClr val="2535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Diversify assessment methods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>
  <p:cSld>
    <p:bg>
      <p:bgPr>
        <a:solidFill>
          <a:srgbClr val="EBE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2162" y="4098831"/>
            <a:ext cx="5511794" cy="774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050"/>
              </a:lnSpc>
            </a:pPr>
            <a:r>
              <a:rPr lang="en-US" b="true" sz="5500">
                <a:solidFill>
                  <a:srgbClr val="2535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KEEP IN TOUCH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62162" y="4947679"/>
            <a:ext cx="16063117" cy="7281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65"/>
              </a:lnSpc>
              <a:spcBef>
                <a:spcPct val="0"/>
              </a:spcBef>
            </a:pPr>
            <a:r>
              <a:rPr lang="en-US" sz="4332">
                <a:solidFill>
                  <a:srgbClr val="253532"/>
                </a:solidFill>
                <a:latin typeface="Open Sauce"/>
                <a:ea typeface="Open Sauce"/>
                <a:cs typeface="Open Sauce"/>
                <a:sym typeface="Open Sauce"/>
              </a:rPr>
              <a:t>daniel.dudson@ketteringscienceacademy.org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2535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289541"/>
            <a:ext cx="10694951" cy="2552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900"/>
              </a:lnSpc>
            </a:pPr>
            <a:r>
              <a:rPr lang="en-US" b="true" sz="9000">
                <a:solidFill>
                  <a:srgbClr val="EBE8D8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‘KIDS DO WELL IF THEY CAN’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6096251"/>
            <a:ext cx="7505662" cy="638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239"/>
              </a:lnSpc>
            </a:pPr>
            <a:r>
              <a:rPr lang="en-US" sz="3742">
                <a:solidFill>
                  <a:srgbClr val="EBE8D8"/>
                </a:solidFill>
                <a:latin typeface="Open Sauce"/>
                <a:ea typeface="Open Sauce"/>
                <a:cs typeface="Open Sauce"/>
                <a:sym typeface="Open Sauce"/>
              </a:rPr>
              <a:t>Dr Ross Greene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EBE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076575"/>
            <a:ext cx="8115300" cy="412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800"/>
              </a:lnSpc>
            </a:pPr>
            <a:r>
              <a:rPr lang="en-US" b="true" sz="9000">
                <a:solidFill>
                  <a:srgbClr val="2535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TRADITIONAL INCLUSION MODEL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2671499" y="2511802"/>
            <a:ext cx="4587801" cy="572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54"/>
              </a:lnSpc>
              <a:spcBef>
                <a:spcPct val="0"/>
              </a:spcBef>
            </a:pPr>
            <a:r>
              <a:rPr lang="en-US" sz="3324" b="true">
                <a:solidFill>
                  <a:srgbClr val="2535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 ‘bolt on’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2671499" y="6618926"/>
            <a:ext cx="4587801" cy="2258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253532"/>
                </a:solidFill>
                <a:latin typeface="Open Sauce"/>
                <a:ea typeface="Open Sauce"/>
                <a:cs typeface="Open Sauce"/>
                <a:sym typeface="Open Sauce"/>
              </a:rPr>
              <a:t>Interventions not shared with relevant staff</a:t>
            </a:r>
          </a:p>
          <a:p>
            <a:pPr algn="l">
              <a:lnSpc>
                <a:spcPts val="3640"/>
              </a:lnSpc>
            </a:pPr>
          </a:p>
          <a:p>
            <a:pPr algn="l" marL="0" indent="0" lvl="0">
              <a:lnSpc>
                <a:spcPts val="3640"/>
              </a:lnSpc>
            </a:pPr>
            <a:r>
              <a:rPr lang="en-US" sz="2600">
                <a:solidFill>
                  <a:srgbClr val="253532"/>
                </a:solidFill>
                <a:latin typeface="Open Sauce"/>
                <a:ea typeface="Open Sauce"/>
                <a:cs typeface="Open Sauce"/>
                <a:sym typeface="Open Sauce"/>
              </a:rPr>
              <a:t>Conflict of ‘ownership’ of student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671499" y="5869239"/>
            <a:ext cx="5209811" cy="572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54"/>
              </a:lnSpc>
              <a:spcBef>
                <a:spcPct val="0"/>
              </a:spcBef>
            </a:pPr>
            <a:r>
              <a:rPr lang="en-US" sz="3324" b="true">
                <a:solidFill>
                  <a:srgbClr val="2535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Siloed response to need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671499" y="3332609"/>
            <a:ext cx="4587801" cy="1343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253532"/>
                </a:solidFill>
                <a:latin typeface="Open Sauce"/>
                <a:ea typeface="Open Sauce"/>
                <a:cs typeface="Open Sauce"/>
                <a:sym typeface="Open Sauce"/>
              </a:rPr>
              <a:t>Not part of the main school</a:t>
            </a:r>
          </a:p>
          <a:p>
            <a:pPr algn="l">
              <a:lnSpc>
                <a:spcPts val="3640"/>
              </a:lnSpc>
            </a:pPr>
          </a:p>
          <a:p>
            <a:pPr algn="l" marL="0" indent="0" lvl="0">
              <a:lnSpc>
                <a:spcPts val="3640"/>
              </a:lnSpc>
            </a:pPr>
            <a:r>
              <a:rPr lang="en-US" sz="2600">
                <a:solidFill>
                  <a:srgbClr val="253532"/>
                </a:solidFill>
                <a:latin typeface="Open Sauce"/>
                <a:ea typeface="Open Sauce"/>
                <a:cs typeface="Open Sauce"/>
                <a:sym typeface="Open Sauce"/>
              </a:rPr>
              <a:t>Seen as ‘additional’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118483" y="5818502"/>
            <a:ext cx="1804296" cy="1804296"/>
            <a:chOff x="0" y="0"/>
            <a:chExt cx="6350000" cy="6350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53532">
                <a:alpha val="2745"/>
              </a:srgbClr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0118483" y="2664202"/>
            <a:ext cx="1804296" cy="1804296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53532">
                <a:alpha val="2745"/>
              </a:srgbClr>
            </a:solid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2535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184275"/>
            <a:ext cx="10694951" cy="6324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900"/>
              </a:lnSpc>
            </a:pPr>
            <a:r>
              <a:rPr lang="en-US" b="true" sz="9000">
                <a:solidFill>
                  <a:srgbClr val="EBE8D8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ALL CHILDREN HAVE LEARNING, WELLBEING AND SAFEGUARDING NEEDS.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E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89327" y="2483431"/>
            <a:ext cx="4313788" cy="6085689"/>
          </a:xfrm>
          <a:custGeom>
            <a:avLst/>
            <a:gdLst/>
            <a:ahLst/>
            <a:cxnLst/>
            <a:rect r="r" b="b" t="t" l="l"/>
            <a:pathLst>
              <a:path h="6085689" w="4313788">
                <a:moveTo>
                  <a:pt x="0" y="0"/>
                </a:moveTo>
                <a:lnTo>
                  <a:pt x="4313788" y="0"/>
                </a:lnTo>
                <a:lnTo>
                  <a:pt x="4313788" y="6085689"/>
                </a:lnTo>
                <a:lnTo>
                  <a:pt x="0" y="60856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89327" y="711480"/>
            <a:ext cx="16109346" cy="1295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900"/>
              </a:lnSpc>
            </a:pPr>
            <a:r>
              <a:rPr lang="en-US" b="true" sz="9000">
                <a:solidFill>
                  <a:srgbClr val="2535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WHO’S LOSING LEARNING?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140391" y="2800515"/>
            <a:ext cx="11118909" cy="572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54"/>
              </a:lnSpc>
              <a:spcBef>
                <a:spcPct val="0"/>
              </a:spcBef>
            </a:pPr>
            <a:r>
              <a:rPr lang="en-US" b="true" sz="3324">
                <a:solidFill>
                  <a:srgbClr val="2535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Disproportionate impact on specific student groups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140391" y="3591461"/>
            <a:ext cx="11058282" cy="886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40"/>
              </a:lnSpc>
            </a:pPr>
            <a:r>
              <a:rPr lang="en-US" sz="2600">
                <a:solidFill>
                  <a:srgbClr val="253532"/>
                </a:solidFill>
                <a:latin typeface="Open Sauce"/>
                <a:ea typeface="Open Sauce"/>
                <a:cs typeface="Open Sauce"/>
                <a:sym typeface="Open Sauce"/>
              </a:rPr>
              <a:t>Students with SEND are 3 times more likely to be permanently excluded than those without SEND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140391" y="4696996"/>
            <a:ext cx="11058282" cy="1343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40"/>
              </a:lnSpc>
            </a:pPr>
            <a:r>
              <a:rPr lang="en-US" sz="2600">
                <a:solidFill>
                  <a:srgbClr val="253532"/>
                </a:solidFill>
                <a:latin typeface="Open Sauce"/>
                <a:ea typeface="Open Sauce"/>
                <a:cs typeface="Open Sauce"/>
                <a:sym typeface="Open Sauce"/>
              </a:rPr>
              <a:t>Children in need and on child protection plans are 5 times more likely to be suspended and 8 times more likely to be permanently excluded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140391" y="6259731"/>
            <a:ext cx="11058282" cy="886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40"/>
              </a:lnSpc>
            </a:pPr>
            <a:r>
              <a:rPr lang="en-US" sz="2600">
                <a:solidFill>
                  <a:srgbClr val="253532"/>
                </a:solidFill>
                <a:latin typeface="Open Sauce"/>
                <a:ea typeface="Open Sauce"/>
                <a:cs typeface="Open Sauce"/>
                <a:sym typeface="Open Sauce"/>
              </a:rPr>
              <a:t>Students with Free School Meal eligibility are 1.5 times more likely to be permanently excluded than their non-FSM peers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140391" y="7365266"/>
            <a:ext cx="11058282" cy="429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40"/>
              </a:lnSpc>
            </a:pPr>
            <a:r>
              <a:rPr lang="en-US" sz="2600">
                <a:solidFill>
                  <a:srgbClr val="253532"/>
                </a:solidFill>
                <a:latin typeface="Open Sauce"/>
                <a:ea typeface="Open Sauce"/>
                <a:cs typeface="Open Sauce"/>
                <a:sym typeface="Open Sauce"/>
              </a:rPr>
              <a:t>Boys are twice as likely to be permanently excluded as girls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E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338410" y="1714500"/>
            <a:ext cx="7611181" cy="8200936"/>
          </a:xfrm>
          <a:custGeom>
            <a:avLst/>
            <a:gdLst/>
            <a:ahLst/>
            <a:cxnLst/>
            <a:rect r="r" b="b" t="t" l="l"/>
            <a:pathLst>
              <a:path h="8200936" w="7611181">
                <a:moveTo>
                  <a:pt x="0" y="0"/>
                </a:moveTo>
                <a:lnTo>
                  <a:pt x="7611180" y="0"/>
                </a:lnTo>
                <a:lnTo>
                  <a:pt x="7611180" y="8200936"/>
                </a:lnTo>
                <a:lnTo>
                  <a:pt x="0" y="82009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8453" y="419100"/>
            <a:ext cx="18031094" cy="1295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900"/>
              </a:lnSpc>
            </a:pPr>
            <a:r>
              <a:rPr lang="en-US" b="true" sz="9000">
                <a:solidFill>
                  <a:srgbClr val="2535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EXCLUSIONS CONTINUUM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EBE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104900"/>
            <a:ext cx="14779925" cy="2552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900"/>
              </a:lnSpc>
            </a:pPr>
            <a:r>
              <a:rPr lang="en-US" b="true" sz="9000">
                <a:solidFill>
                  <a:srgbClr val="253532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PRINCIPLES OF INCLUSIVE LEADERSHIP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659599" y="6726803"/>
            <a:ext cx="4587801" cy="572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54"/>
              </a:lnSpc>
              <a:spcBef>
                <a:spcPct val="0"/>
              </a:spcBef>
            </a:pPr>
            <a:r>
              <a:rPr lang="en-US" b="true" sz="3324">
                <a:solidFill>
                  <a:srgbClr val="2535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Asset based practice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659599" y="7571740"/>
            <a:ext cx="4587801" cy="1800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40"/>
              </a:lnSpc>
            </a:pPr>
            <a:r>
              <a:rPr lang="en-US" sz="2600">
                <a:solidFill>
                  <a:srgbClr val="253532"/>
                </a:solidFill>
                <a:latin typeface="Open Sauce"/>
                <a:ea typeface="Open Sauce"/>
                <a:cs typeface="Open Sauce"/>
                <a:sym typeface="Open Sauce"/>
              </a:rPr>
              <a:t>Identifying and leveraging strengths rather than deficits to promote positive development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38200" y="5166995"/>
            <a:ext cx="4587801" cy="1228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600"/>
              </a:lnSpc>
            </a:pPr>
            <a:r>
              <a:rPr lang="en-US" b="true" sz="8000" u="sng">
                <a:solidFill>
                  <a:srgbClr val="253532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01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38200" y="6726803"/>
            <a:ext cx="4587801" cy="572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54"/>
              </a:lnSpc>
              <a:spcBef>
                <a:spcPct val="0"/>
              </a:spcBef>
            </a:pPr>
            <a:r>
              <a:rPr lang="en-US" b="true" sz="3324">
                <a:solidFill>
                  <a:srgbClr val="2535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Relational practice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38200" y="7571740"/>
            <a:ext cx="4587801" cy="2258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40"/>
              </a:lnSpc>
            </a:pPr>
            <a:r>
              <a:rPr lang="en-US" sz="2600">
                <a:solidFill>
                  <a:srgbClr val="253532"/>
                </a:solidFill>
                <a:latin typeface="Open Sauce"/>
                <a:ea typeface="Open Sauce"/>
                <a:cs typeface="Open Sauce"/>
                <a:sym typeface="Open Sauce"/>
              </a:rPr>
              <a:t>Building and maintaining meaningful, trust based relationships to support well-being and positive outcomes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59599" y="5166995"/>
            <a:ext cx="4587801" cy="1228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600"/>
              </a:lnSpc>
            </a:pPr>
            <a:r>
              <a:rPr lang="en-US" b="true" sz="8000" u="sng">
                <a:solidFill>
                  <a:srgbClr val="253532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02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480999" y="6726803"/>
            <a:ext cx="5616501" cy="572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54"/>
              </a:lnSpc>
              <a:spcBef>
                <a:spcPct val="0"/>
              </a:spcBef>
            </a:pPr>
            <a:r>
              <a:rPr lang="en-US" b="true" sz="3324">
                <a:solidFill>
                  <a:srgbClr val="2535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Trauma informed practice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480999" y="7571740"/>
            <a:ext cx="4587801" cy="2258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40"/>
              </a:lnSpc>
            </a:pPr>
            <a:r>
              <a:rPr lang="en-US" sz="2600">
                <a:solidFill>
                  <a:srgbClr val="253532"/>
                </a:solidFill>
                <a:latin typeface="Open Sauce"/>
                <a:ea typeface="Open Sauce"/>
                <a:cs typeface="Open Sauce"/>
                <a:sym typeface="Open Sauce"/>
              </a:rPr>
              <a:t>Recognising the impact of trauma and integrate this into policy and interactions to create a safe and supportive environment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480999" y="5166995"/>
            <a:ext cx="4587801" cy="1228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600"/>
              </a:lnSpc>
            </a:pPr>
            <a:r>
              <a:rPr lang="en-US" b="true" sz="8000" u="sng">
                <a:solidFill>
                  <a:srgbClr val="253532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03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EBE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37312" y="764789"/>
            <a:ext cx="8306688" cy="2552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900"/>
              </a:lnSpc>
            </a:pPr>
            <a:r>
              <a:rPr lang="en-US" b="true" sz="9000">
                <a:solidFill>
                  <a:srgbClr val="253532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RELATIONAL PRACTICE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885825" y="4035614"/>
            <a:ext cx="5305505" cy="638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14"/>
              </a:lnSpc>
              <a:spcBef>
                <a:spcPct val="0"/>
              </a:spcBef>
            </a:pPr>
            <a:r>
              <a:rPr lang="en-US" b="true" sz="3724">
                <a:solidFill>
                  <a:srgbClr val="2535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Task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85825" y="4812476"/>
            <a:ext cx="14157190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99"/>
              </a:lnSpc>
            </a:pPr>
            <a:r>
              <a:rPr lang="en-US" sz="2999">
                <a:solidFill>
                  <a:srgbClr val="253532"/>
                </a:solidFill>
                <a:latin typeface="Open Sauce"/>
                <a:ea typeface="Open Sauce"/>
                <a:cs typeface="Open Sauce"/>
                <a:sym typeface="Open Sauce"/>
              </a:rPr>
              <a:t>Turn to the person next to / near you. Share a time when a relationship with a teacher made a difference in your life.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85825" y="6280667"/>
            <a:ext cx="14157190" cy="2076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b="true">
                <a:solidFill>
                  <a:srgbClr val="2535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Think about</a:t>
            </a:r>
          </a:p>
          <a:p>
            <a:pPr algn="l">
              <a:lnSpc>
                <a:spcPts val="4199"/>
              </a:lnSpc>
            </a:pPr>
          </a:p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253532"/>
                </a:solidFill>
                <a:latin typeface="Open Sauce"/>
                <a:ea typeface="Open Sauce"/>
                <a:cs typeface="Open Sauce"/>
                <a:sym typeface="Open Sauce"/>
              </a:rPr>
              <a:t>What made that relationship impactful?</a:t>
            </a:r>
          </a:p>
          <a:p>
            <a:pPr algn="l" marL="0" indent="0" lvl="0">
              <a:lnSpc>
                <a:spcPts val="4199"/>
              </a:lnSpc>
            </a:pPr>
            <a:r>
              <a:rPr lang="en-US" sz="2999">
                <a:solidFill>
                  <a:srgbClr val="253532"/>
                </a:solidFill>
                <a:latin typeface="Open Sauce"/>
                <a:ea typeface="Open Sauce"/>
                <a:cs typeface="Open Sauce"/>
                <a:sym typeface="Open Sauce"/>
              </a:rPr>
              <a:t>How did it influence your learning or behaviour?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BFFD579DF01845BACFAF08ED31CD2B" ma:contentTypeVersion="11" ma:contentTypeDescription="Create a new document." ma:contentTypeScope="" ma:versionID="e1ac0a5529f506d737aaceb442a73390">
  <xsd:schema xmlns:xsd="http://www.w3.org/2001/XMLSchema" xmlns:xs="http://www.w3.org/2001/XMLSchema" xmlns:p="http://schemas.microsoft.com/office/2006/metadata/properties" xmlns:ns2="1a317ea9-fcfa-4683-816c-7559bd3e4c05" xmlns:ns3="93aa8c94-85c5-4c48-92b4-9ebfc417900e" targetNamespace="http://schemas.microsoft.com/office/2006/metadata/properties" ma:root="true" ma:fieldsID="8f1b6906b04cd1c0849444f8e2de95ab" ns2:_="" ns3:_="">
    <xsd:import namespace="1a317ea9-fcfa-4683-816c-7559bd3e4c05"/>
    <xsd:import namespace="93aa8c94-85c5-4c48-92b4-9ebfc41790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317ea9-fcfa-4683-816c-7559bd3e4c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89c3ae2-8a85-4fa7-a66d-29e838df7f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aa8c94-85c5-4c48-92b4-9ebfc417900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906d719-5d01-4017-8912-f2cedf69d104}" ma:internalName="TaxCatchAll" ma:showField="CatchAllData" ma:web="93aa8c94-85c5-4c48-92b4-9ebfc41790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3aa8c94-85c5-4c48-92b4-9ebfc417900e" xsi:nil="true"/>
    <lcf76f155ced4ddcb4097134ff3c332f xmlns="1a317ea9-fcfa-4683-816c-7559bd3e4c0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AD694A8-A351-44DF-B1CF-B88B5609302E}"/>
</file>

<file path=customXml/itemProps2.xml><?xml version="1.0" encoding="utf-8"?>
<ds:datastoreItem xmlns:ds="http://schemas.openxmlformats.org/officeDocument/2006/customXml" ds:itemID="{45C1FECF-E5B4-4A27-99EC-697FD3D88499}"/>
</file>

<file path=customXml/itemProps3.xml><?xml version="1.0" encoding="utf-8"?>
<ds:datastoreItem xmlns:ds="http://schemas.openxmlformats.org/officeDocument/2006/customXml" ds:itemID="{75C04091-AABA-494D-B955-CBC6F47357E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inclusive leadership</dc:title>
  <cp:revision>1</cp:revision>
  <dcterms:created xsi:type="dcterms:W3CDTF">2006-08-16T00:00:00Z</dcterms:created>
  <dcterms:modified xsi:type="dcterms:W3CDTF">2011-08-01T06:04:30Z</dcterms:modified>
  <dc:identifier>DAGgSrWOMnA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0x010100F8BFFD579DF01845BACFAF08ED31CD2B</vt:lpwstr>
  </property>
</Properties>
</file>