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8288000" cy="10287000"/>
  <p:notesSz cx="6858000" cy="9144000"/>
  <p:embeddedFontLst>
    <p:embeddedFont>
      <p:font typeface="TAN Mon Cheri" panose="020B0604020202020204" charset="0"/>
      <p:regular r:id="rId24"/>
    </p:embeddedFont>
    <p:embeddedFont>
      <p:font typeface="TT Commons Pro" panose="020B0604020202020204" charset="0"/>
      <p:regular r:id="rId25"/>
    </p:embeddedFont>
    <p:embeddedFont>
      <p:font typeface="TT Commons Pro Bold" panose="020B0604020202020204" charset="0"/>
      <p:regular r:id="rId26"/>
    </p:embeddedFont>
    <p:embeddedFont>
      <p:font typeface="TT Commons Pro Bold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07B208-5040-4828-AF85-BC79F857D253}" v="3" dt="2025-03-06T12:19:03.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4" d="100"/>
          <a:sy n="24" d="100"/>
        </p:scale>
        <p:origin x="111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4Xtog_zRRJg"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glowing gradient brush stroke"/>
          <p:cNvSpPr/>
          <p:nvPr/>
        </p:nvSpPr>
        <p:spPr>
          <a:xfrm rot="337666">
            <a:off x="-1883592" y="-888418"/>
            <a:ext cx="18447884" cy="15081145"/>
          </a:xfrm>
          <a:custGeom>
            <a:avLst/>
            <a:gdLst/>
            <a:ahLst/>
            <a:cxnLst/>
            <a:rect l="l" t="t" r="r" b="b"/>
            <a:pathLst>
              <a:path w="18447884" h="15081145">
                <a:moveTo>
                  <a:pt x="0" y="0"/>
                </a:moveTo>
                <a:lnTo>
                  <a:pt x="18447883" y="0"/>
                </a:lnTo>
                <a:lnTo>
                  <a:pt x="18447883" y="15081145"/>
                </a:lnTo>
                <a:lnTo>
                  <a:pt x="0" y="15081145"/>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853601" y="-1634490"/>
            <a:ext cx="17259300" cy="10892790"/>
          </a:xfrm>
          <a:prstGeom prst="rect">
            <a:avLst/>
          </a:prstGeom>
        </p:spPr>
        <p:txBody>
          <a:bodyPr lIns="0" tIns="0" rIns="0" bIns="0" rtlCol="0" anchor="t">
            <a:spAutoFit/>
          </a:bodyPr>
          <a:lstStyle/>
          <a:p>
            <a:pPr algn="l">
              <a:lnSpc>
                <a:spcPts val="14400"/>
              </a:lnSpc>
            </a:pPr>
            <a:endParaRPr/>
          </a:p>
          <a:p>
            <a:pPr algn="l">
              <a:lnSpc>
                <a:spcPts val="14400"/>
              </a:lnSpc>
            </a:pPr>
            <a:r>
              <a:rPr lang="en-US" sz="9600">
                <a:solidFill>
                  <a:srgbClr val="000000"/>
                </a:solidFill>
                <a:latin typeface="TAN Mon Cheri"/>
                <a:ea typeface="TAN Mon Cheri"/>
                <a:cs typeface="TAN Mon Cheri"/>
                <a:sym typeface="TAN Mon Cheri"/>
              </a:rPr>
              <a:t>Neurodiversity: Challenges, Masking and Acceptance</a:t>
            </a:r>
          </a:p>
          <a:p>
            <a:pPr algn="l">
              <a:lnSpc>
                <a:spcPts val="14400"/>
              </a:lnSpc>
            </a:pPr>
            <a:endParaRPr lang="en-US" sz="9600">
              <a:solidFill>
                <a:srgbClr val="000000"/>
              </a:solidFill>
              <a:latin typeface="TAN Mon Cheri"/>
              <a:ea typeface="TAN Mon Cheri"/>
              <a:cs typeface="TAN Mon Cheri"/>
              <a:sym typeface="TAN Mon Cheri"/>
            </a:endParaRPr>
          </a:p>
        </p:txBody>
      </p:sp>
      <p:grpSp>
        <p:nvGrpSpPr>
          <p:cNvPr id="4" name="Group 4"/>
          <p:cNvGrpSpPr/>
          <p:nvPr/>
        </p:nvGrpSpPr>
        <p:grpSpPr>
          <a:xfrm>
            <a:off x="12982214" y="8210256"/>
            <a:ext cx="4546375" cy="1048044"/>
            <a:chOff x="0" y="0"/>
            <a:chExt cx="6061834" cy="1397393"/>
          </a:xfrm>
        </p:grpSpPr>
        <p:sp>
          <p:nvSpPr>
            <p:cNvPr id="5" name="TextBox 5"/>
            <p:cNvSpPr txBox="1"/>
            <p:nvPr/>
          </p:nvSpPr>
          <p:spPr>
            <a:xfrm>
              <a:off x="0" y="-57150"/>
              <a:ext cx="6061834" cy="644737"/>
            </a:xfrm>
            <a:prstGeom prst="rect">
              <a:avLst/>
            </a:prstGeom>
          </p:spPr>
          <p:txBody>
            <a:bodyPr lIns="0" tIns="0" rIns="0" bIns="0" rtlCol="0" anchor="t">
              <a:spAutoFit/>
            </a:bodyPr>
            <a:lstStyle/>
            <a:p>
              <a:pPr algn="l">
                <a:lnSpc>
                  <a:spcPts val="4059"/>
                </a:lnSpc>
              </a:pPr>
              <a:r>
                <a:rPr lang="en-US" sz="2899" b="1">
                  <a:solidFill>
                    <a:srgbClr val="000000"/>
                  </a:solidFill>
                  <a:latin typeface="TT Commons Pro Bold"/>
                  <a:ea typeface="TT Commons Pro Bold"/>
                  <a:cs typeface="TT Commons Pro Bold"/>
                  <a:sym typeface="TT Commons Pro Bold"/>
                </a:rPr>
                <a:t>Martha Winterflood MSc </a:t>
              </a:r>
            </a:p>
          </p:txBody>
        </p:sp>
        <p:sp>
          <p:nvSpPr>
            <p:cNvPr id="6" name="TextBox 6"/>
            <p:cNvSpPr txBox="1"/>
            <p:nvPr/>
          </p:nvSpPr>
          <p:spPr>
            <a:xfrm>
              <a:off x="0" y="850234"/>
              <a:ext cx="6061834" cy="547159"/>
            </a:xfrm>
            <a:prstGeom prst="rect">
              <a:avLst/>
            </a:prstGeom>
          </p:spPr>
          <p:txBody>
            <a:bodyPr lIns="0" tIns="0" rIns="0" bIns="0" rtlCol="0" anchor="t">
              <a:spAutoFit/>
            </a:bodyPr>
            <a:lstStyle/>
            <a:p>
              <a:pPr algn="l">
                <a:lnSpc>
                  <a:spcPts val="3499"/>
                </a:lnSpc>
              </a:pPr>
              <a:r>
                <a:rPr lang="en-US" sz="2499">
                  <a:solidFill>
                    <a:srgbClr val="000000"/>
                  </a:solidFill>
                  <a:latin typeface="TT Commons Pro"/>
                  <a:ea typeface="TT Commons Pro"/>
                  <a:cs typeface="TT Commons Pro"/>
                  <a:sym typeface="TT Commons Pro"/>
                </a:rPr>
                <a:t>School counsellor at KSA</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colorful gradient circle"/>
          <p:cNvSpPr/>
          <p:nvPr/>
        </p:nvSpPr>
        <p:spPr>
          <a:xfrm>
            <a:off x="10677018" y="-4723759"/>
            <a:ext cx="8363210" cy="8363210"/>
          </a:xfrm>
          <a:custGeom>
            <a:avLst/>
            <a:gdLst/>
            <a:ahLst/>
            <a:cxnLst/>
            <a:rect l="l" t="t" r="r" b="b"/>
            <a:pathLst>
              <a:path w="8363210" h="8363210">
                <a:moveTo>
                  <a:pt x="0" y="0"/>
                </a:moveTo>
                <a:lnTo>
                  <a:pt x="8363210" y="0"/>
                </a:lnTo>
                <a:lnTo>
                  <a:pt x="8363210" y="8363210"/>
                </a:lnTo>
                <a:lnTo>
                  <a:pt x="0" y="8363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028700" y="3031392"/>
            <a:ext cx="13993276" cy="5829300"/>
          </a:xfrm>
          <a:prstGeom prst="rect">
            <a:avLst/>
          </a:prstGeom>
        </p:spPr>
        <p:txBody>
          <a:bodyPr lIns="0" tIns="0" rIns="0" bIns="0" rtlCol="0" anchor="t">
            <a:spAutoFit/>
          </a:bodyPr>
          <a:lstStyle/>
          <a:p>
            <a:pPr algn="l">
              <a:lnSpc>
                <a:spcPts val="4655"/>
              </a:lnSpc>
            </a:pPr>
            <a:r>
              <a:rPr lang="en-US" sz="3879" spc="-213">
                <a:solidFill>
                  <a:srgbClr val="000000"/>
                </a:solidFill>
                <a:latin typeface="TT Commons Pro"/>
                <a:ea typeface="TT Commons Pro"/>
                <a:cs typeface="TT Commons Pro"/>
                <a:sym typeface="TT Commons Pro"/>
              </a:rPr>
              <a:t>Poppy is a 13-year-old girl in year 8 who has always found school difficult. She has always been very socially awkward and had few friends. Typically, Poppy finds social times very tough, not only due to her difficulty socialising but due to the unstructured nature and noise. To help cope with this, Poppy has been allowed to stay in the library at break and lunch, as well as wearing ear defenders when in busy situations. Poppy does, however, enjoy physics lessons, where she excels. Poppy will also do independent physics work at the weekends and has memorised as many formulas and theoretic models she can find. </a:t>
            </a:r>
          </a:p>
          <a:p>
            <a:pPr algn="l">
              <a:lnSpc>
                <a:spcPts val="4055"/>
              </a:lnSpc>
            </a:pPr>
            <a:endParaRPr lang="en-US" sz="3879" spc="-213">
              <a:solidFill>
                <a:srgbClr val="000000"/>
              </a:solidFill>
              <a:latin typeface="TT Commons Pro"/>
              <a:ea typeface="TT Commons Pro"/>
              <a:cs typeface="TT Commons Pro"/>
              <a:sym typeface="TT Commons Pro"/>
            </a:endParaRPr>
          </a:p>
        </p:txBody>
      </p:sp>
      <p:sp>
        <p:nvSpPr>
          <p:cNvPr id="4" name="TextBox 4"/>
          <p:cNvSpPr txBox="1"/>
          <p:nvPr/>
        </p:nvSpPr>
        <p:spPr>
          <a:xfrm>
            <a:off x="1028700" y="556073"/>
            <a:ext cx="9910335" cy="10153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CASE STUDY: POPPY</a:t>
            </a:r>
          </a:p>
        </p:txBody>
      </p:sp>
      <p:sp>
        <p:nvSpPr>
          <p:cNvPr id="5" name="TextBox 5"/>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colorful gradient circle"/>
          <p:cNvSpPr/>
          <p:nvPr/>
        </p:nvSpPr>
        <p:spPr>
          <a:xfrm>
            <a:off x="10677018" y="-4723759"/>
            <a:ext cx="8363210" cy="8363210"/>
          </a:xfrm>
          <a:custGeom>
            <a:avLst/>
            <a:gdLst/>
            <a:ahLst/>
            <a:cxnLst/>
            <a:rect l="l" t="t" r="r" b="b"/>
            <a:pathLst>
              <a:path w="8363210" h="8363210">
                <a:moveTo>
                  <a:pt x="0" y="0"/>
                </a:moveTo>
                <a:lnTo>
                  <a:pt x="8363210" y="0"/>
                </a:lnTo>
                <a:lnTo>
                  <a:pt x="8363210" y="8363210"/>
                </a:lnTo>
                <a:lnTo>
                  <a:pt x="0" y="8363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028700" y="556073"/>
            <a:ext cx="12361722" cy="10153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CASE STUDY: GEORGIA</a:t>
            </a:r>
          </a:p>
        </p:txBody>
      </p:sp>
      <p:sp>
        <p:nvSpPr>
          <p:cNvPr id="4" name="TextBox 4"/>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11</a:t>
            </a:r>
          </a:p>
        </p:txBody>
      </p:sp>
      <p:sp>
        <p:nvSpPr>
          <p:cNvPr id="5" name="TextBox 5"/>
          <p:cNvSpPr txBox="1"/>
          <p:nvPr/>
        </p:nvSpPr>
        <p:spPr>
          <a:xfrm>
            <a:off x="320777" y="2468839"/>
            <a:ext cx="17565703" cy="7534275"/>
          </a:xfrm>
          <a:prstGeom prst="rect">
            <a:avLst/>
          </a:prstGeom>
        </p:spPr>
        <p:txBody>
          <a:bodyPr lIns="0" tIns="0" rIns="0" bIns="0" rtlCol="0" anchor="t">
            <a:spAutoFit/>
          </a:bodyPr>
          <a:lstStyle/>
          <a:p>
            <a:pPr algn="l">
              <a:lnSpc>
                <a:spcPts val="3672"/>
              </a:lnSpc>
            </a:pPr>
            <a:r>
              <a:rPr lang="en-US" sz="3060" spc="-168">
                <a:solidFill>
                  <a:srgbClr val="000000"/>
                </a:solidFill>
                <a:latin typeface="TT Commons Pro"/>
                <a:ea typeface="TT Commons Pro"/>
                <a:cs typeface="TT Commons Pro"/>
                <a:sym typeface="TT Commons Pro"/>
              </a:rPr>
              <a:t>Georgia is a 15-year-old girl in year 10. She is a bright, bubbly, conscientious student who always works hard in her lessons. She is in 2nd set for all subjects, achieving well all around and has been described as a perfectionist. Georgia also is very friendly with teachers and will talk very eloquently with them, often chatting with the class teacher before or after lesson time.</a:t>
            </a:r>
          </a:p>
          <a:p>
            <a:pPr algn="l">
              <a:lnSpc>
                <a:spcPts val="3672"/>
              </a:lnSpc>
            </a:pPr>
            <a:r>
              <a:rPr lang="en-US" sz="3060" spc="-168">
                <a:solidFill>
                  <a:srgbClr val="000000"/>
                </a:solidFill>
                <a:latin typeface="TT Commons Pro"/>
                <a:ea typeface="TT Commons Pro"/>
                <a:cs typeface="TT Commons Pro"/>
                <a:sym typeface="TT Commons Pro"/>
              </a:rPr>
              <a:t>Georgia has had the sameone friend from reception, Chloe, and has stayed best friends with her for the last 10 years. Georgia has become part of a friendship group of 7 girls, being introduced to these friends by Chloe. However, this group can often have arguments, with Georgia calling people out for doing things morally wrong but nevertheless stays friends with them. </a:t>
            </a:r>
          </a:p>
          <a:p>
            <a:pPr algn="l">
              <a:lnSpc>
                <a:spcPts val="3672"/>
              </a:lnSpc>
            </a:pPr>
            <a:r>
              <a:rPr lang="en-US" sz="3060" spc="-168">
                <a:solidFill>
                  <a:srgbClr val="000000"/>
                </a:solidFill>
                <a:latin typeface="TT Commons Pro"/>
                <a:ea typeface="TT Commons Pro"/>
                <a:cs typeface="TT Commons Pro"/>
                <a:sym typeface="TT Commons Pro"/>
              </a:rPr>
              <a:t>When asking mum about Georgia, she says that she never sits still and always must be busy. She has become increasingly more difficult at home, having very heightened arguments multiple times a week. At these times, Georgia will cry, hyperventilate, rocking backwards and forwards and occasionally covering her ears so she cannothear others speaking to her. Mum has recently realised that these arguments appear to stem from Georgia being very stubbornand rigid over particular things such as her clothing and food. If anyone where to challenge this, such as going out for food, buying her new clothes or having a different brand of cereal, this will cause one of these arguments.</a:t>
            </a:r>
          </a:p>
          <a:p>
            <a:pPr algn="l">
              <a:lnSpc>
                <a:spcPts val="4752"/>
              </a:lnSpc>
            </a:pPr>
            <a:endParaRPr lang="en-US" sz="3060" spc="-168">
              <a:solidFill>
                <a:srgbClr val="000000"/>
              </a:solidFill>
              <a:latin typeface="TT Commons Pro"/>
              <a:ea typeface="TT Commons Pro"/>
              <a:cs typeface="TT Commons Pro"/>
              <a:sym typeface="TT Commons Pro"/>
            </a:endParaRPr>
          </a:p>
          <a:p>
            <a:pPr algn="l">
              <a:lnSpc>
                <a:spcPts val="4244"/>
              </a:lnSpc>
            </a:pPr>
            <a:endParaRPr lang="en-US" sz="3060" spc="-168">
              <a:solidFill>
                <a:srgbClr val="000000"/>
              </a:solidFill>
              <a:latin typeface="TT Commons Pro"/>
              <a:ea typeface="TT Commons Pro"/>
              <a:cs typeface="TT Commons Pro"/>
              <a:sym typeface="TT Commo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sp>
        <p:nvSpPr>
          <p:cNvPr id="3" name="Freeform 3" descr="a glowing gradient brush stroke "/>
          <p:cNvSpPr/>
          <p:nvPr/>
        </p:nvSpPr>
        <p:spPr>
          <a:xfrm rot="9007576">
            <a:off x="8627681" y="-447209"/>
            <a:ext cx="10624840" cy="12724359"/>
          </a:xfrm>
          <a:custGeom>
            <a:avLst/>
            <a:gdLst/>
            <a:ahLst/>
            <a:cxnLst/>
            <a:rect l="l" t="t" r="r" b="b"/>
            <a:pathLst>
              <a:path w="10624840" h="12724359">
                <a:moveTo>
                  <a:pt x="0" y="0"/>
                </a:moveTo>
                <a:lnTo>
                  <a:pt x="10624840" y="0"/>
                </a:lnTo>
                <a:lnTo>
                  <a:pt x="10624840" y="12724360"/>
                </a:lnTo>
                <a:lnTo>
                  <a:pt x="0" y="12724360"/>
                </a:lnTo>
                <a:lnTo>
                  <a:pt x="0" y="0"/>
                </a:lnTo>
                <a:close/>
              </a:path>
            </a:pathLst>
          </a:custGeom>
          <a:blipFill>
            <a:blip r:embed="rId2">
              <a:alphaModFix amt="85000"/>
            </a:blip>
            <a:stretch>
              <a:fillRect/>
            </a:stretch>
          </a:blipFill>
        </p:spPr>
        <p:txBody>
          <a:bodyPr/>
          <a:lstStyle/>
          <a:p>
            <a:endParaRPr lang="en-GB" dirty="0"/>
          </a:p>
        </p:txBody>
      </p:sp>
      <p:grpSp>
        <p:nvGrpSpPr>
          <p:cNvPr id="4" name="Group 4"/>
          <p:cNvGrpSpPr/>
          <p:nvPr/>
        </p:nvGrpSpPr>
        <p:grpSpPr>
          <a:xfrm>
            <a:off x="1207997" y="1028700"/>
            <a:ext cx="17259300" cy="1831399"/>
            <a:chOff x="0" y="0"/>
            <a:chExt cx="23012400" cy="2441865"/>
          </a:xfrm>
        </p:grpSpPr>
        <p:sp>
          <p:nvSpPr>
            <p:cNvPr id="5" name="TextBox 5"/>
            <p:cNvSpPr txBox="1"/>
            <p:nvPr/>
          </p:nvSpPr>
          <p:spPr>
            <a:xfrm>
              <a:off x="0" y="-209550"/>
              <a:ext cx="23012400" cy="1672590"/>
            </a:xfrm>
            <a:prstGeom prst="rect">
              <a:avLst/>
            </a:prstGeom>
          </p:spPr>
          <p:txBody>
            <a:bodyPr lIns="0" tIns="0" rIns="0" bIns="0" rtlCol="0" anchor="t">
              <a:spAutoFit/>
            </a:bodyPr>
            <a:lstStyle/>
            <a:p>
              <a:pPr algn="l">
                <a:lnSpc>
                  <a:spcPts val="10800"/>
                </a:lnSpc>
              </a:pPr>
              <a:r>
                <a:rPr lang="en-US" sz="7200">
                  <a:solidFill>
                    <a:srgbClr val="000000"/>
                  </a:solidFill>
                  <a:latin typeface="TAN Mon Cheri"/>
                  <a:ea typeface="TAN Mon Cheri"/>
                  <a:cs typeface="TAN Mon Cheri"/>
                  <a:sym typeface="TAN Mon Cheri"/>
                </a:rPr>
                <a:t>MASKING</a:t>
              </a:r>
            </a:p>
          </p:txBody>
        </p:sp>
        <p:sp>
          <p:nvSpPr>
            <p:cNvPr id="6" name="TextBox 6"/>
            <p:cNvSpPr txBox="1"/>
            <p:nvPr/>
          </p:nvSpPr>
          <p:spPr>
            <a:xfrm>
              <a:off x="0" y="1710557"/>
              <a:ext cx="23012400" cy="731308"/>
            </a:xfrm>
            <a:prstGeom prst="rect">
              <a:avLst/>
            </a:prstGeom>
          </p:spPr>
          <p:txBody>
            <a:bodyPr lIns="0" tIns="0" rIns="0" bIns="0" rtlCol="0" anchor="t">
              <a:spAutoFit/>
            </a:bodyPr>
            <a:lstStyle/>
            <a:p>
              <a:pPr algn="l">
                <a:lnSpc>
                  <a:spcPts val="4550"/>
                </a:lnSpc>
              </a:pPr>
              <a:endParaRPr/>
            </a:p>
          </p:txBody>
        </p:sp>
      </p:grpSp>
      <p:sp>
        <p:nvSpPr>
          <p:cNvPr id="7" name="TextBox 7"/>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12</a:t>
            </a:r>
          </a:p>
        </p:txBody>
      </p:sp>
      <p:graphicFrame>
        <p:nvGraphicFramePr>
          <p:cNvPr id="2" name="Table 2"/>
          <p:cNvGraphicFramePr>
            <a:graphicFrameLocks noGrp="1"/>
          </p:cNvGraphicFramePr>
          <p:nvPr>
            <p:extLst>
              <p:ext uri="{D42A27DB-BD31-4B8C-83A1-F6EECF244321}">
                <p14:modId xmlns:p14="http://schemas.microsoft.com/office/powerpoint/2010/main" val="923604721"/>
              </p:ext>
            </p:extLst>
          </p:nvPr>
        </p:nvGraphicFramePr>
        <p:xfrm>
          <a:off x="367959" y="1921003"/>
          <a:ext cx="14857032" cy="4567621"/>
        </p:xfrm>
        <a:graphic>
          <a:graphicData uri="http://schemas.openxmlformats.org/drawingml/2006/table">
            <a:tbl>
              <a:tblPr/>
              <a:tblGrid>
                <a:gridCol w="14857032">
                  <a:extLst>
                    <a:ext uri="{9D8B030D-6E8A-4147-A177-3AD203B41FA5}">
                      <a16:colId xmlns:a16="http://schemas.microsoft.com/office/drawing/2014/main" val="20000"/>
                    </a:ext>
                  </a:extLst>
                </a:gridCol>
              </a:tblGrid>
              <a:tr h="372575">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65138">
                <a:tc>
                  <a:txBody>
                    <a:bodyPr/>
                    <a:lstStyle/>
                    <a:p>
                      <a:pPr marL="442592" lvl="1" indent="0" algn="just">
                        <a:lnSpc>
                          <a:spcPts val="5739"/>
                        </a:lnSpc>
                        <a:buFont typeface="Arial"/>
                        <a:buNone/>
                        <a:defRPr/>
                      </a:pPr>
                      <a:r>
                        <a:rPr lang="en-GB" sz="4000" b="1" i="0" kern="1200" dirty="0">
                          <a:solidFill>
                            <a:schemeClr val="tx1"/>
                          </a:solidFill>
                          <a:effectLst/>
                          <a:latin typeface="+mn-lt"/>
                          <a:ea typeface="+mn-ea"/>
                          <a:cs typeface="+mn-cs"/>
                        </a:rPr>
                        <a:t>A coping strategy used by autistic individuals to navigate social situations and fit in with neurotypical expectations</a:t>
                      </a:r>
                    </a:p>
                    <a:p>
                      <a:pPr marL="442592" lvl="1" indent="0" algn="just">
                        <a:lnSpc>
                          <a:spcPts val="5739"/>
                        </a:lnSpc>
                        <a:buFont typeface="Arial"/>
                        <a:buNone/>
                        <a:defRPr/>
                      </a:pPr>
                      <a:endParaRPr lang="en-GB" sz="4000" b="1" i="0" kern="1200" dirty="0">
                        <a:solidFill>
                          <a:schemeClr val="tx1"/>
                        </a:solidFill>
                        <a:effectLst/>
                        <a:latin typeface="+mn-lt"/>
                        <a:ea typeface="+mn-ea"/>
                        <a:cs typeface="+mn-cs"/>
                      </a:endParaRPr>
                    </a:p>
                    <a:p>
                      <a:pPr marL="442592" lvl="1" indent="0" algn="just">
                        <a:lnSpc>
                          <a:spcPts val="5739"/>
                        </a:lnSpc>
                        <a:buFont typeface="Arial"/>
                        <a:buNone/>
                      </a:pPr>
                      <a:r>
                        <a:rPr lang="en-GB" sz="3200" b="0" i="0" u="sng" kern="1200" dirty="0">
                          <a:solidFill>
                            <a:schemeClr val="tx1"/>
                          </a:solidFill>
                          <a:effectLst/>
                          <a:latin typeface="+mn-lt"/>
                          <a:ea typeface="+mn-ea"/>
                          <a:cs typeface="+mn-cs"/>
                          <a:sym typeface="TT Commons Pro Bold"/>
                        </a:rPr>
                        <a:t>Can be commonly misdiagnosed as:</a:t>
                      </a:r>
                      <a:endParaRPr lang="en-US" sz="6000" b="1" u="sng" dirty="0">
                        <a:solidFill>
                          <a:srgbClr val="000000"/>
                        </a:solidFill>
                        <a:latin typeface="TT Commons Pro Bold"/>
                        <a:ea typeface="TT Commons Pro Bold"/>
                        <a:cs typeface="TT Commons Pro Bold"/>
                        <a:sym typeface="TT Commons Pro Bold"/>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9826">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9826">
                <a:tc>
                  <a:txBody>
                    <a:bodyPr/>
                    <a:lstStyle/>
                    <a:p>
                      <a:pPr marL="647700" lvl="1" indent="-323850" algn="just">
                        <a:lnSpc>
                          <a:spcPts val="4200"/>
                        </a:lnSpc>
                        <a:buFont typeface="Arial"/>
                        <a:buChar char="•"/>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9826">
                <a:tc>
                  <a:txBody>
                    <a:bodyPr/>
                    <a:lstStyle/>
                    <a:p>
                      <a:pPr marL="647700" lvl="1" indent="-323850" algn="just">
                        <a:lnSpc>
                          <a:spcPts val="4200"/>
                        </a:lnSpc>
                        <a:buFont typeface="Arial"/>
                        <a:buChar char="•"/>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Freeform 4">
            <a:extLst>
              <a:ext uri="{FF2B5EF4-FFF2-40B4-BE49-F238E27FC236}">
                <a16:creationId xmlns:a16="http://schemas.microsoft.com/office/drawing/2014/main" id="{250B18AE-DCFD-9FE1-9443-B791C3A24E08}"/>
              </a:ext>
            </a:extLst>
          </p:cNvPr>
          <p:cNvSpPr/>
          <p:nvPr/>
        </p:nvSpPr>
        <p:spPr>
          <a:xfrm>
            <a:off x="6934200" y="4661819"/>
            <a:ext cx="9674439" cy="739048"/>
          </a:xfrm>
          <a:custGeom>
            <a:avLst/>
            <a:gdLst/>
            <a:ahLst/>
            <a:cxnLst/>
            <a:rect l="l" t="t" r="r" b="b"/>
            <a:pathLst>
              <a:path w="1217818" h="529632">
                <a:moveTo>
                  <a:pt x="42033" y="0"/>
                </a:moveTo>
                <a:lnTo>
                  <a:pt x="1175785" y="0"/>
                </a:lnTo>
                <a:cubicBezTo>
                  <a:pt x="1198999" y="0"/>
                  <a:pt x="1217818" y="18819"/>
                  <a:pt x="1217818" y="42033"/>
                </a:cubicBezTo>
                <a:lnTo>
                  <a:pt x="1217818" y="487599"/>
                </a:lnTo>
                <a:cubicBezTo>
                  <a:pt x="1217818" y="498746"/>
                  <a:pt x="1213390" y="509438"/>
                  <a:pt x="1205507" y="517321"/>
                </a:cubicBezTo>
                <a:cubicBezTo>
                  <a:pt x="1197624" y="525203"/>
                  <a:pt x="1186933" y="529632"/>
                  <a:pt x="1175785" y="529632"/>
                </a:cubicBezTo>
                <a:lnTo>
                  <a:pt x="42033" y="529632"/>
                </a:lnTo>
                <a:cubicBezTo>
                  <a:pt x="18819" y="529632"/>
                  <a:pt x="0" y="510813"/>
                  <a:pt x="0" y="487599"/>
                </a:cubicBezTo>
                <a:lnTo>
                  <a:pt x="0" y="42033"/>
                </a:lnTo>
                <a:cubicBezTo>
                  <a:pt x="0" y="30885"/>
                  <a:pt x="4429" y="20194"/>
                  <a:pt x="12311" y="12311"/>
                </a:cubicBezTo>
                <a:cubicBezTo>
                  <a:pt x="20194" y="4429"/>
                  <a:pt x="30885" y="0"/>
                  <a:pt x="42033" y="0"/>
                </a:cubicBezTo>
                <a:close/>
              </a:path>
            </a:pathLst>
          </a:custGeom>
          <a:solidFill>
            <a:srgbClr val="FFDE59"/>
          </a:solidFill>
          <a:ln w="19050" cap="sq">
            <a:solidFill>
              <a:srgbClr val="FADCE6"/>
            </a:solidFill>
            <a:prstDash val="solid"/>
            <a:miter/>
          </a:ln>
        </p:spPr>
        <p:txBody>
          <a:bodyPr/>
          <a:lstStyle/>
          <a:p>
            <a:endParaRPr lang="en-GB"/>
          </a:p>
        </p:txBody>
      </p:sp>
      <p:sp>
        <p:nvSpPr>
          <p:cNvPr id="9" name="TextBox 8">
            <a:extLst>
              <a:ext uri="{FF2B5EF4-FFF2-40B4-BE49-F238E27FC236}">
                <a16:creationId xmlns:a16="http://schemas.microsoft.com/office/drawing/2014/main" id="{76F29DCB-B31B-E5C8-57A5-FDD36CE8325D}"/>
              </a:ext>
            </a:extLst>
          </p:cNvPr>
          <p:cNvSpPr txBox="1"/>
          <p:nvPr/>
        </p:nvSpPr>
        <p:spPr>
          <a:xfrm>
            <a:off x="6666019" y="4508275"/>
            <a:ext cx="10210800" cy="739048"/>
          </a:xfrm>
          <a:prstGeom prst="rect">
            <a:avLst/>
          </a:prstGeom>
          <a:noFill/>
        </p:spPr>
        <p:txBody>
          <a:bodyPr wrap="square" rtlCol="0">
            <a:spAutoFit/>
          </a:bodyPr>
          <a:lstStyle/>
          <a:p>
            <a:pPr marL="442592" lvl="1" algn="just">
              <a:lnSpc>
                <a:spcPts val="5739"/>
              </a:lnSpc>
            </a:pPr>
            <a:r>
              <a:rPr lang="en-US" sz="3200" b="1" dirty="0">
                <a:solidFill>
                  <a:srgbClr val="000000"/>
                </a:solidFill>
                <a:latin typeface="TT Commons Pro Bold"/>
                <a:ea typeface="TT Commons Pro Bold"/>
                <a:cs typeface="TT Commons Pro Bold"/>
                <a:sym typeface="TT Commons Pro Bold"/>
              </a:rPr>
              <a:t>Anxiety, depression, OCD or an Eating disorder</a:t>
            </a:r>
          </a:p>
        </p:txBody>
      </p:sp>
      <p:sp>
        <p:nvSpPr>
          <p:cNvPr id="13" name="Freeform 7">
            <a:extLst>
              <a:ext uri="{FF2B5EF4-FFF2-40B4-BE49-F238E27FC236}">
                <a16:creationId xmlns:a16="http://schemas.microsoft.com/office/drawing/2014/main" id="{D437AC9F-E16A-340E-7874-95E82802F7A3}"/>
              </a:ext>
            </a:extLst>
          </p:cNvPr>
          <p:cNvSpPr/>
          <p:nvPr/>
        </p:nvSpPr>
        <p:spPr>
          <a:xfrm>
            <a:off x="629485" y="6244947"/>
            <a:ext cx="3683698" cy="2121050"/>
          </a:xfrm>
          <a:custGeom>
            <a:avLst/>
            <a:gdLst/>
            <a:ahLst/>
            <a:cxnLst/>
            <a:rect l="l" t="t" r="r" b="b"/>
            <a:pathLst>
              <a:path w="1217818" h="701212">
                <a:moveTo>
                  <a:pt x="42033" y="0"/>
                </a:moveTo>
                <a:lnTo>
                  <a:pt x="1175785" y="0"/>
                </a:lnTo>
                <a:cubicBezTo>
                  <a:pt x="1198999" y="0"/>
                  <a:pt x="1217818" y="18819"/>
                  <a:pt x="1217818" y="42033"/>
                </a:cubicBezTo>
                <a:lnTo>
                  <a:pt x="1217818" y="659178"/>
                </a:lnTo>
                <a:cubicBezTo>
                  <a:pt x="1217818" y="682393"/>
                  <a:pt x="1198999" y="701212"/>
                  <a:pt x="1175785" y="701212"/>
                </a:cubicBezTo>
                <a:lnTo>
                  <a:pt x="42033" y="701212"/>
                </a:lnTo>
                <a:cubicBezTo>
                  <a:pt x="30885" y="701212"/>
                  <a:pt x="20194" y="696783"/>
                  <a:pt x="12311" y="688900"/>
                </a:cubicBezTo>
                <a:cubicBezTo>
                  <a:pt x="4429" y="681018"/>
                  <a:pt x="0" y="670326"/>
                  <a:pt x="0" y="659178"/>
                </a:cubicBezTo>
                <a:lnTo>
                  <a:pt x="0" y="42033"/>
                </a:lnTo>
                <a:cubicBezTo>
                  <a:pt x="0" y="30885"/>
                  <a:pt x="4429" y="20194"/>
                  <a:pt x="12311" y="12311"/>
                </a:cubicBezTo>
                <a:cubicBezTo>
                  <a:pt x="20194" y="4429"/>
                  <a:pt x="30885" y="0"/>
                  <a:pt x="42033" y="0"/>
                </a:cubicBezTo>
                <a:close/>
              </a:path>
            </a:pathLst>
          </a:custGeom>
          <a:solidFill>
            <a:srgbClr val="FF5757"/>
          </a:solidFill>
          <a:ln w="19050" cap="sq">
            <a:solidFill>
              <a:srgbClr val="FADCE6"/>
            </a:solidFill>
            <a:prstDash val="solid"/>
            <a:miter/>
          </a:ln>
        </p:spPr>
        <p:txBody>
          <a:bodyPr/>
          <a:lstStyle/>
          <a:p>
            <a:endParaRPr lang="en-GB"/>
          </a:p>
        </p:txBody>
      </p:sp>
      <p:sp>
        <p:nvSpPr>
          <p:cNvPr id="14" name="TextBox 13">
            <a:extLst>
              <a:ext uri="{FF2B5EF4-FFF2-40B4-BE49-F238E27FC236}">
                <a16:creationId xmlns:a16="http://schemas.microsoft.com/office/drawing/2014/main" id="{481D7784-7383-A7DE-4433-0A955246E93E}"/>
              </a:ext>
            </a:extLst>
          </p:cNvPr>
          <p:cNvSpPr txBox="1"/>
          <p:nvPr/>
        </p:nvSpPr>
        <p:spPr>
          <a:xfrm>
            <a:off x="803810" y="6132839"/>
            <a:ext cx="3428998" cy="2237920"/>
          </a:xfrm>
          <a:prstGeom prst="rect">
            <a:avLst/>
          </a:prstGeom>
          <a:noFill/>
        </p:spPr>
        <p:txBody>
          <a:bodyPr wrap="square" rtlCol="0">
            <a:spAutoFit/>
          </a:bodyPr>
          <a:lstStyle/>
          <a:p>
            <a:pPr marL="442592" lvl="1" algn="just">
              <a:lnSpc>
                <a:spcPts val="5739"/>
              </a:lnSpc>
            </a:pPr>
            <a:r>
              <a:rPr lang="en-US" sz="4400" b="1" dirty="0">
                <a:solidFill>
                  <a:srgbClr val="000000"/>
                </a:solidFill>
                <a:latin typeface="TT Commons Pro Bold"/>
                <a:ea typeface="TT Commons Pro Bold"/>
                <a:cs typeface="TT Commons Pro Bold"/>
                <a:sym typeface="TT Commons Pro Bold"/>
              </a:rPr>
              <a:t>Common amongst females</a:t>
            </a:r>
          </a:p>
        </p:txBody>
      </p:sp>
      <p:grpSp>
        <p:nvGrpSpPr>
          <p:cNvPr id="15" name="Group 12">
            <a:extLst>
              <a:ext uri="{FF2B5EF4-FFF2-40B4-BE49-F238E27FC236}">
                <a16:creationId xmlns:a16="http://schemas.microsoft.com/office/drawing/2014/main" id="{6D3C602D-F9C7-BA26-CE0C-77935DFAA65C}"/>
              </a:ext>
            </a:extLst>
          </p:cNvPr>
          <p:cNvGrpSpPr/>
          <p:nvPr/>
        </p:nvGrpSpPr>
        <p:grpSpPr>
          <a:xfrm>
            <a:off x="5072444" y="5490473"/>
            <a:ext cx="5037408" cy="3266179"/>
            <a:chOff x="-501849" y="807556"/>
            <a:chExt cx="1665349" cy="1079787"/>
          </a:xfrm>
        </p:grpSpPr>
        <p:sp>
          <p:nvSpPr>
            <p:cNvPr id="16" name="Freeform 13">
              <a:extLst>
                <a:ext uri="{FF2B5EF4-FFF2-40B4-BE49-F238E27FC236}">
                  <a16:creationId xmlns:a16="http://schemas.microsoft.com/office/drawing/2014/main" id="{39EF7A1C-F752-11AC-133A-F9F8C581C08D}"/>
                </a:ext>
              </a:extLst>
            </p:cNvPr>
            <p:cNvSpPr/>
            <p:nvPr/>
          </p:nvSpPr>
          <p:spPr>
            <a:xfrm>
              <a:off x="-445050" y="1064486"/>
              <a:ext cx="1547730" cy="701211"/>
            </a:xfrm>
            <a:custGeom>
              <a:avLst/>
              <a:gdLst/>
              <a:ahLst/>
              <a:cxnLst/>
              <a:rect l="l" t="t" r="r" b="b"/>
              <a:pathLst>
                <a:path w="1665349" h="994062">
                  <a:moveTo>
                    <a:pt x="30738" y="0"/>
                  </a:moveTo>
                  <a:lnTo>
                    <a:pt x="1634612" y="0"/>
                  </a:lnTo>
                  <a:cubicBezTo>
                    <a:pt x="1651588" y="0"/>
                    <a:pt x="1665349" y="13762"/>
                    <a:pt x="1665349" y="30738"/>
                  </a:cubicBezTo>
                  <a:lnTo>
                    <a:pt x="1665349" y="963325"/>
                  </a:lnTo>
                  <a:cubicBezTo>
                    <a:pt x="1665349" y="971477"/>
                    <a:pt x="1662111" y="979295"/>
                    <a:pt x="1656346" y="985060"/>
                  </a:cubicBezTo>
                  <a:cubicBezTo>
                    <a:pt x="1650582" y="990824"/>
                    <a:pt x="1642764" y="994062"/>
                    <a:pt x="1634612" y="994062"/>
                  </a:cubicBezTo>
                  <a:lnTo>
                    <a:pt x="30738" y="994062"/>
                  </a:lnTo>
                  <a:cubicBezTo>
                    <a:pt x="22586" y="994062"/>
                    <a:pt x="14767" y="990824"/>
                    <a:pt x="9003" y="985060"/>
                  </a:cubicBezTo>
                  <a:cubicBezTo>
                    <a:pt x="3238" y="979295"/>
                    <a:pt x="0" y="971477"/>
                    <a:pt x="0" y="963325"/>
                  </a:cubicBezTo>
                  <a:lnTo>
                    <a:pt x="0" y="30738"/>
                  </a:lnTo>
                  <a:cubicBezTo>
                    <a:pt x="0" y="22586"/>
                    <a:pt x="3238" y="14767"/>
                    <a:pt x="9003" y="9003"/>
                  </a:cubicBezTo>
                  <a:cubicBezTo>
                    <a:pt x="14767" y="3238"/>
                    <a:pt x="22586" y="0"/>
                    <a:pt x="30738" y="0"/>
                  </a:cubicBezTo>
                  <a:close/>
                </a:path>
              </a:pathLst>
            </a:custGeom>
            <a:solidFill>
              <a:srgbClr val="A69DE6"/>
            </a:solidFill>
            <a:ln w="19050" cap="sq">
              <a:solidFill>
                <a:srgbClr val="D1E2F4"/>
              </a:solidFill>
              <a:prstDash val="solid"/>
              <a:miter/>
            </a:ln>
          </p:spPr>
          <p:txBody>
            <a:bodyPr/>
            <a:lstStyle/>
            <a:p>
              <a:endParaRPr lang="en-GB"/>
            </a:p>
          </p:txBody>
        </p:sp>
        <p:sp>
          <p:nvSpPr>
            <p:cNvPr id="17" name="TextBox 14">
              <a:extLst>
                <a:ext uri="{FF2B5EF4-FFF2-40B4-BE49-F238E27FC236}">
                  <a16:creationId xmlns:a16="http://schemas.microsoft.com/office/drawing/2014/main" id="{76452AFB-BC9B-7376-22FC-7FA6F500F554}"/>
                </a:ext>
              </a:extLst>
            </p:cNvPr>
            <p:cNvSpPr txBox="1"/>
            <p:nvPr/>
          </p:nvSpPr>
          <p:spPr>
            <a:xfrm>
              <a:off x="-501849" y="807556"/>
              <a:ext cx="1665349" cy="1079787"/>
            </a:xfrm>
            <a:prstGeom prst="rect">
              <a:avLst/>
            </a:prstGeom>
          </p:spPr>
          <p:txBody>
            <a:bodyPr lIns="50800" tIns="50800" rIns="50800" bIns="50800" rtlCol="0" anchor="ctr"/>
            <a:lstStyle/>
            <a:p>
              <a:pPr algn="ctr">
                <a:lnSpc>
                  <a:spcPts val="7019"/>
                </a:lnSpc>
              </a:pPr>
              <a:r>
                <a:rPr lang="en-US" sz="4000" b="1" dirty="0">
                  <a:solidFill>
                    <a:srgbClr val="000000"/>
                  </a:solidFill>
                  <a:latin typeface="TT Commons Pro Bold"/>
                  <a:ea typeface="TT Commons Pro Bold"/>
                  <a:cs typeface="TT Commons Pro Bold"/>
                  <a:sym typeface="TT Commons Pro Bold"/>
                </a:rPr>
                <a:t>More “mainstream” special interests</a:t>
              </a:r>
            </a:p>
          </p:txBody>
        </p:sp>
      </p:grpSp>
      <p:grpSp>
        <p:nvGrpSpPr>
          <p:cNvPr id="18" name="Group 15">
            <a:extLst>
              <a:ext uri="{FF2B5EF4-FFF2-40B4-BE49-F238E27FC236}">
                <a16:creationId xmlns:a16="http://schemas.microsoft.com/office/drawing/2014/main" id="{2269F338-2BD1-1E3A-36DB-7F88388E25B9}"/>
              </a:ext>
            </a:extLst>
          </p:cNvPr>
          <p:cNvGrpSpPr/>
          <p:nvPr/>
        </p:nvGrpSpPr>
        <p:grpSpPr>
          <a:xfrm>
            <a:off x="11127089" y="5908552"/>
            <a:ext cx="4040133" cy="2344765"/>
            <a:chOff x="-21037" y="-457318"/>
            <a:chExt cx="1222812" cy="634926"/>
          </a:xfrm>
        </p:grpSpPr>
        <p:sp>
          <p:nvSpPr>
            <p:cNvPr id="19" name="Freeform 16">
              <a:extLst>
                <a:ext uri="{FF2B5EF4-FFF2-40B4-BE49-F238E27FC236}">
                  <a16:creationId xmlns:a16="http://schemas.microsoft.com/office/drawing/2014/main" id="{D485094E-F3E9-AECA-D88D-976FE016CC52}"/>
                </a:ext>
              </a:extLst>
            </p:cNvPr>
            <p:cNvSpPr/>
            <p:nvPr/>
          </p:nvSpPr>
          <p:spPr>
            <a:xfrm>
              <a:off x="-16043" y="-352024"/>
              <a:ext cx="1217818" cy="529632"/>
            </a:xfrm>
            <a:custGeom>
              <a:avLst/>
              <a:gdLst/>
              <a:ahLst/>
              <a:cxnLst/>
              <a:rect l="l" t="t" r="r" b="b"/>
              <a:pathLst>
                <a:path w="1217818" h="529632">
                  <a:moveTo>
                    <a:pt x="42033" y="0"/>
                  </a:moveTo>
                  <a:lnTo>
                    <a:pt x="1175785" y="0"/>
                  </a:lnTo>
                  <a:cubicBezTo>
                    <a:pt x="1198999" y="0"/>
                    <a:pt x="1217818" y="18819"/>
                    <a:pt x="1217818" y="42033"/>
                  </a:cubicBezTo>
                  <a:lnTo>
                    <a:pt x="1217818" y="487599"/>
                  </a:lnTo>
                  <a:cubicBezTo>
                    <a:pt x="1217818" y="498746"/>
                    <a:pt x="1213390" y="509438"/>
                    <a:pt x="1205507" y="517321"/>
                  </a:cubicBezTo>
                  <a:cubicBezTo>
                    <a:pt x="1197624" y="525203"/>
                    <a:pt x="1186933" y="529632"/>
                    <a:pt x="1175785" y="529632"/>
                  </a:cubicBezTo>
                  <a:lnTo>
                    <a:pt x="42033" y="529632"/>
                  </a:lnTo>
                  <a:cubicBezTo>
                    <a:pt x="18819" y="529632"/>
                    <a:pt x="0" y="510813"/>
                    <a:pt x="0" y="487599"/>
                  </a:cubicBezTo>
                  <a:lnTo>
                    <a:pt x="0" y="42033"/>
                  </a:lnTo>
                  <a:cubicBezTo>
                    <a:pt x="0" y="30885"/>
                    <a:pt x="4429" y="20194"/>
                    <a:pt x="12311" y="12311"/>
                  </a:cubicBezTo>
                  <a:cubicBezTo>
                    <a:pt x="20194" y="4429"/>
                    <a:pt x="30885" y="0"/>
                    <a:pt x="42033" y="0"/>
                  </a:cubicBezTo>
                  <a:close/>
                </a:path>
              </a:pathLst>
            </a:custGeom>
            <a:solidFill>
              <a:srgbClr val="7ED957"/>
            </a:solidFill>
            <a:ln w="19050" cap="sq">
              <a:solidFill>
                <a:srgbClr val="FADCE6"/>
              </a:solidFill>
              <a:prstDash val="solid"/>
              <a:miter/>
            </a:ln>
          </p:spPr>
          <p:txBody>
            <a:bodyPr/>
            <a:lstStyle/>
            <a:p>
              <a:endParaRPr lang="en-GB"/>
            </a:p>
          </p:txBody>
        </p:sp>
        <p:sp>
          <p:nvSpPr>
            <p:cNvPr id="20" name="TextBox 17">
              <a:extLst>
                <a:ext uri="{FF2B5EF4-FFF2-40B4-BE49-F238E27FC236}">
                  <a16:creationId xmlns:a16="http://schemas.microsoft.com/office/drawing/2014/main" id="{BCFCAF1B-9B27-809F-33E7-64BAEBAB30BB}"/>
                </a:ext>
              </a:extLst>
            </p:cNvPr>
            <p:cNvSpPr txBox="1"/>
            <p:nvPr/>
          </p:nvSpPr>
          <p:spPr>
            <a:xfrm>
              <a:off x="-21037" y="-457318"/>
              <a:ext cx="1217819" cy="615357"/>
            </a:xfrm>
            <a:prstGeom prst="rect">
              <a:avLst/>
            </a:prstGeom>
          </p:spPr>
          <p:txBody>
            <a:bodyPr lIns="50800" tIns="50800" rIns="50800" bIns="50800" rtlCol="0" anchor="ctr"/>
            <a:lstStyle/>
            <a:p>
              <a:pPr algn="ctr">
                <a:lnSpc>
                  <a:spcPts val="7019"/>
                </a:lnSpc>
              </a:pPr>
              <a:r>
                <a:rPr lang="en-US" sz="4000" b="1" dirty="0">
                  <a:solidFill>
                    <a:srgbClr val="000000"/>
                  </a:solidFill>
                  <a:latin typeface="TT Commons Pro Bold"/>
                  <a:ea typeface="TT Commons Pro Bold"/>
                  <a:cs typeface="TT Commons Pro Bold"/>
                  <a:sym typeface="TT Commons Pro Bold"/>
                </a:rPr>
                <a:t>Comes out at home</a:t>
              </a:r>
            </a:p>
          </p:txBody>
        </p:sp>
      </p:grpSp>
      <p:sp>
        <p:nvSpPr>
          <p:cNvPr id="21" name="TextBox 20">
            <a:extLst>
              <a:ext uri="{FF2B5EF4-FFF2-40B4-BE49-F238E27FC236}">
                <a16:creationId xmlns:a16="http://schemas.microsoft.com/office/drawing/2014/main" id="{35E71F3A-F99B-B756-3E2E-7976994E0E66}"/>
              </a:ext>
            </a:extLst>
          </p:cNvPr>
          <p:cNvSpPr txBox="1"/>
          <p:nvPr/>
        </p:nvSpPr>
        <p:spPr>
          <a:xfrm>
            <a:off x="1715484" y="8922653"/>
            <a:ext cx="14857032" cy="646331"/>
          </a:xfrm>
          <a:prstGeom prst="rect">
            <a:avLst/>
          </a:prstGeom>
          <a:noFill/>
        </p:spPr>
        <p:txBody>
          <a:bodyPr wrap="square" rtlCol="0">
            <a:spAutoFit/>
          </a:bodyPr>
          <a:lstStyle/>
          <a:p>
            <a:r>
              <a:rPr lang="en-GB" sz="3600" b="1" i="0" u="sng" kern="1200" dirty="0">
                <a:solidFill>
                  <a:schemeClr val="tx1"/>
                </a:solidFill>
                <a:effectLst/>
                <a:latin typeface="+mn-lt"/>
                <a:ea typeface="+mn-ea"/>
                <a:cs typeface="+mn-cs"/>
                <a:sym typeface="TT Commons Pro Bold"/>
              </a:rPr>
              <a:t>However, masking can then lead to further adverse mental health effects </a:t>
            </a:r>
            <a:endParaRPr lang="en-GB" sz="3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200400" y="4741684"/>
            <a:ext cx="11301259" cy="4944301"/>
          </a:xfrm>
          <a:custGeom>
            <a:avLst/>
            <a:gdLst/>
            <a:ahLst/>
            <a:cxnLst/>
            <a:rect l="l" t="t" r="r" b="b"/>
            <a:pathLst>
              <a:path w="11301259" h="4944301">
                <a:moveTo>
                  <a:pt x="0" y="0"/>
                </a:moveTo>
                <a:lnTo>
                  <a:pt x="11301259" y="0"/>
                </a:lnTo>
                <a:lnTo>
                  <a:pt x="11301259" y="4944301"/>
                </a:lnTo>
                <a:lnTo>
                  <a:pt x="0" y="4944301"/>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06416" y="722459"/>
            <a:ext cx="12470889" cy="3459120"/>
            <a:chOff x="0" y="0"/>
            <a:chExt cx="16627851" cy="4612160"/>
          </a:xfrm>
        </p:grpSpPr>
        <p:sp>
          <p:nvSpPr>
            <p:cNvPr id="4" name="TextBox 4"/>
            <p:cNvSpPr txBox="1"/>
            <p:nvPr/>
          </p:nvSpPr>
          <p:spPr>
            <a:xfrm>
              <a:off x="0" y="3304060"/>
              <a:ext cx="16627851" cy="1308100"/>
            </a:xfrm>
            <a:prstGeom prst="rect">
              <a:avLst/>
            </a:prstGeom>
          </p:spPr>
          <p:txBody>
            <a:bodyPr lIns="0" tIns="0" rIns="0" bIns="0" rtlCol="0" anchor="t">
              <a:spAutoFit/>
            </a:bodyPr>
            <a:lstStyle/>
            <a:p>
              <a:pPr algn="l">
                <a:lnSpc>
                  <a:spcPts val="3900"/>
                </a:lnSpc>
              </a:pPr>
              <a:r>
                <a:rPr lang="en-US" sz="3000" dirty="0">
                  <a:solidFill>
                    <a:srgbClr val="000000"/>
                  </a:solidFill>
                  <a:latin typeface="TT Commons Pro"/>
                  <a:ea typeface="TT Commons Pro"/>
                  <a:cs typeface="TT Commons Pro"/>
                  <a:sym typeface="TT Commons Pro"/>
                </a:rPr>
                <a:t>•</a:t>
              </a:r>
              <a:r>
                <a:rPr lang="en-US" sz="3000" u="sng" dirty="0">
                  <a:solidFill>
                    <a:srgbClr val="000000"/>
                  </a:solidFill>
                  <a:latin typeface="TT Commons Pro"/>
                  <a:ea typeface="TT Commons Pro"/>
                  <a:cs typeface="TT Commons Pro"/>
                  <a:sym typeface="TT Commons Pro"/>
                  <a:hlinkClick r:id="rId3" tooltip="https://www.youtube.com/watch?v=4Xtog_zRRJg"/>
                </a:rPr>
                <a:t>Me, My Autism &amp; I | Vanish &amp; Ambitious about Autism | Hero Film</a:t>
              </a:r>
            </a:p>
            <a:p>
              <a:pPr algn="l">
                <a:lnSpc>
                  <a:spcPts val="3900"/>
                </a:lnSpc>
              </a:pPr>
              <a:endParaRPr lang="en-US" sz="3000" u="sng" dirty="0">
                <a:solidFill>
                  <a:srgbClr val="000000"/>
                </a:solidFill>
                <a:latin typeface="TT Commons Pro"/>
                <a:ea typeface="TT Commons Pro"/>
                <a:cs typeface="TT Commons Pro"/>
                <a:sym typeface="TT Commons Pro"/>
                <a:hlinkClick r:id="rId3" tooltip="https://www.youtube.com/watch?v=4Xtog_zRRJg"/>
              </a:endParaRPr>
            </a:p>
          </p:txBody>
        </p:sp>
        <p:sp>
          <p:nvSpPr>
            <p:cNvPr id="5" name="TextBox 5"/>
            <p:cNvSpPr txBox="1"/>
            <p:nvPr/>
          </p:nvSpPr>
          <p:spPr>
            <a:xfrm>
              <a:off x="0" y="-161925"/>
              <a:ext cx="16627851" cy="272224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DIVERSITY BRINGS NEW PERSPECTIVES.</a:t>
              </a:r>
            </a:p>
          </p:txBody>
        </p:sp>
      </p:grpSp>
      <p:sp>
        <p:nvSpPr>
          <p:cNvPr id="6" name="TextBox 6"/>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colorful gradient circle"/>
          <p:cNvSpPr/>
          <p:nvPr/>
        </p:nvSpPr>
        <p:spPr>
          <a:xfrm>
            <a:off x="10677018" y="-4723759"/>
            <a:ext cx="8363210" cy="8363210"/>
          </a:xfrm>
          <a:custGeom>
            <a:avLst/>
            <a:gdLst/>
            <a:ahLst/>
            <a:cxnLst/>
            <a:rect l="l" t="t" r="r" b="b"/>
            <a:pathLst>
              <a:path w="8363210" h="8363210">
                <a:moveTo>
                  <a:pt x="0" y="0"/>
                </a:moveTo>
                <a:lnTo>
                  <a:pt x="8363210" y="0"/>
                </a:lnTo>
                <a:lnTo>
                  <a:pt x="8363210" y="8363210"/>
                </a:lnTo>
                <a:lnTo>
                  <a:pt x="0" y="8363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94894" y="2611710"/>
            <a:ext cx="17098212" cy="6147294"/>
          </a:xfrm>
          <a:custGeom>
            <a:avLst/>
            <a:gdLst/>
            <a:ahLst/>
            <a:cxnLst/>
            <a:rect l="l" t="t" r="r" b="b"/>
            <a:pathLst>
              <a:path w="17098212" h="6147294">
                <a:moveTo>
                  <a:pt x="0" y="0"/>
                </a:moveTo>
                <a:lnTo>
                  <a:pt x="17098212" y="0"/>
                </a:lnTo>
                <a:lnTo>
                  <a:pt x="17098212" y="6147294"/>
                </a:lnTo>
                <a:lnTo>
                  <a:pt x="0" y="6147294"/>
                </a:lnTo>
                <a:lnTo>
                  <a:pt x="0" y="0"/>
                </a:lnTo>
                <a:close/>
              </a:path>
            </a:pathLst>
          </a:custGeom>
          <a:blipFill>
            <a:blip r:embed="rId4"/>
            <a:stretch>
              <a:fillRect l="-27358" t="-72146" r="-7958" b="-39562"/>
            </a:stretch>
          </a:blipFill>
        </p:spPr>
        <p:txBody>
          <a:bodyPr/>
          <a:lstStyle/>
          <a:p>
            <a:endParaRPr lang="en-GB"/>
          </a:p>
        </p:txBody>
      </p:sp>
      <p:sp>
        <p:nvSpPr>
          <p:cNvPr id="4" name="TextBox 4"/>
          <p:cNvSpPr txBox="1"/>
          <p:nvPr/>
        </p:nvSpPr>
        <p:spPr>
          <a:xfrm>
            <a:off x="1028700" y="556073"/>
            <a:ext cx="12361722" cy="10153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CASE STUDY: GEORGIA</a:t>
            </a:r>
          </a:p>
        </p:txBody>
      </p:sp>
      <p:sp>
        <p:nvSpPr>
          <p:cNvPr id="5" name="TextBox 5"/>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sp>
        <p:nvSpPr>
          <p:cNvPr id="2" name="Freeform 2" descr="a glowing gradient brush stroke"/>
          <p:cNvSpPr/>
          <p:nvPr/>
        </p:nvSpPr>
        <p:spPr>
          <a:xfrm>
            <a:off x="-6410564" y="1640102"/>
            <a:ext cx="15350424" cy="15350424"/>
          </a:xfrm>
          <a:custGeom>
            <a:avLst/>
            <a:gdLst/>
            <a:ahLst/>
            <a:cxnLst/>
            <a:rect l="l" t="t" r="r" b="b"/>
            <a:pathLst>
              <a:path w="15350424" h="15350424">
                <a:moveTo>
                  <a:pt x="0" y="0"/>
                </a:moveTo>
                <a:lnTo>
                  <a:pt x="15350424" y="0"/>
                </a:lnTo>
                <a:lnTo>
                  <a:pt x="15350424" y="15350424"/>
                </a:lnTo>
                <a:lnTo>
                  <a:pt x="0" y="15350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descr="a rounded gradient shape"/>
          <p:cNvSpPr/>
          <p:nvPr/>
        </p:nvSpPr>
        <p:spPr>
          <a:xfrm>
            <a:off x="1264648" y="3442956"/>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descr="a rounded gradient shape"/>
          <p:cNvSpPr/>
          <p:nvPr/>
        </p:nvSpPr>
        <p:spPr>
          <a:xfrm>
            <a:off x="1264648" y="5825504"/>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descr="a rounded gradient shape"/>
          <p:cNvSpPr/>
          <p:nvPr/>
        </p:nvSpPr>
        <p:spPr>
          <a:xfrm>
            <a:off x="1264648" y="8251097"/>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2650256" y="3633752"/>
            <a:ext cx="5854200" cy="644525"/>
          </a:xfrm>
          <a:prstGeom prst="rect">
            <a:avLst/>
          </a:prstGeom>
        </p:spPr>
        <p:txBody>
          <a:bodyPr lIns="0" tIns="0" rIns="0" bIns="0" rtlCol="0" anchor="t">
            <a:spAutoFit/>
          </a:bodyPr>
          <a:lstStyle/>
          <a:p>
            <a:pPr algn="l">
              <a:lnSpc>
                <a:spcPts val="5199"/>
              </a:lnSpc>
            </a:pPr>
            <a:r>
              <a:rPr lang="en-US" sz="3999" b="1">
                <a:solidFill>
                  <a:srgbClr val="000000"/>
                </a:solidFill>
                <a:latin typeface="TT Commons Pro Bold"/>
                <a:ea typeface="TT Commons Pro Bold"/>
                <a:cs typeface="TT Commons Pro Bold"/>
                <a:sym typeface="TT Commons Pro Bold"/>
              </a:rPr>
              <a:t>I am passionate</a:t>
            </a:r>
          </a:p>
        </p:txBody>
      </p:sp>
      <p:sp>
        <p:nvSpPr>
          <p:cNvPr id="7" name="TextBox 7"/>
          <p:cNvSpPr txBox="1"/>
          <p:nvPr/>
        </p:nvSpPr>
        <p:spPr>
          <a:xfrm>
            <a:off x="2650256" y="5687687"/>
            <a:ext cx="5854200" cy="1301750"/>
          </a:xfrm>
          <a:prstGeom prst="rect">
            <a:avLst/>
          </a:prstGeom>
        </p:spPr>
        <p:txBody>
          <a:bodyPr lIns="0" tIns="0" rIns="0" bIns="0" rtlCol="0" anchor="t">
            <a:spAutoFit/>
          </a:bodyPr>
          <a:lstStyle/>
          <a:p>
            <a:pPr algn="l">
              <a:lnSpc>
                <a:spcPts val="5199"/>
              </a:lnSpc>
            </a:pPr>
            <a:r>
              <a:rPr lang="en-US" sz="3999" b="1">
                <a:solidFill>
                  <a:srgbClr val="000000"/>
                </a:solidFill>
                <a:latin typeface="TT Commons Pro Bold"/>
                <a:ea typeface="TT Commons Pro Bold"/>
                <a:cs typeface="TT Commons Pro Bold"/>
                <a:sym typeface="TT Commons Pro Bold"/>
              </a:rPr>
              <a:t>I am knowledgeable within my field</a:t>
            </a:r>
          </a:p>
        </p:txBody>
      </p:sp>
      <p:sp>
        <p:nvSpPr>
          <p:cNvPr id="8" name="TextBox 8"/>
          <p:cNvSpPr txBox="1"/>
          <p:nvPr/>
        </p:nvSpPr>
        <p:spPr>
          <a:xfrm>
            <a:off x="10653601" y="6751905"/>
            <a:ext cx="10115483" cy="1301750"/>
          </a:xfrm>
          <a:prstGeom prst="rect">
            <a:avLst/>
          </a:prstGeom>
        </p:spPr>
        <p:txBody>
          <a:bodyPr lIns="0" tIns="0" rIns="0" bIns="0" rtlCol="0" anchor="t">
            <a:spAutoFit/>
          </a:bodyPr>
          <a:lstStyle/>
          <a:p>
            <a:pPr algn="l">
              <a:lnSpc>
                <a:spcPts val="5199"/>
              </a:lnSpc>
            </a:pPr>
            <a:r>
              <a:rPr lang="en-US" sz="3999" b="1">
                <a:solidFill>
                  <a:srgbClr val="000000"/>
                </a:solidFill>
                <a:latin typeface="TT Commons Pro Bold"/>
                <a:ea typeface="TT Commons Pro Bold"/>
                <a:cs typeface="TT Commons Pro Bold"/>
                <a:sym typeface="TT Commons Pro Bold"/>
              </a:rPr>
              <a:t>I can find new environments </a:t>
            </a:r>
          </a:p>
          <a:p>
            <a:pPr algn="l">
              <a:lnSpc>
                <a:spcPts val="5199"/>
              </a:lnSpc>
            </a:pPr>
            <a:r>
              <a:rPr lang="en-US" sz="3999" b="1">
                <a:solidFill>
                  <a:srgbClr val="000000"/>
                </a:solidFill>
                <a:latin typeface="TT Commons Pro Bold"/>
                <a:ea typeface="TT Commons Pro Bold"/>
                <a:cs typeface="TT Commons Pro Bold"/>
                <a:sym typeface="TT Commons Pro Bold"/>
              </a:rPr>
              <a:t>overwhelming</a:t>
            </a:r>
          </a:p>
        </p:txBody>
      </p:sp>
      <p:sp>
        <p:nvSpPr>
          <p:cNvPr id="9" name="TextBox 9"/>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15</a:t>
            </a:r>
          </a:p>
        </p:txBody>
      </p:sp>
      <p:sp>
        <p:nvSpPr>
          <p:cNvPr id="10" name="TextBox 10"/>
          <p:cNvSpPr txBox="1"/>
          <p:nvPr/>
        </p:nvSpPr>
        <p:spPr>
          <a:xfrm>
            <a:off x="10653601" y="4251296"/>
            <a:ext cx="7827140" cy="1146175"/>
          </a:xfrm>
          <a:prstGeom prst="rect">
            <a:avLst/>
          </a:prstGeom>
        </p:spPr>
        <p:txBody>
          <a:bodyPr lIns="0" tIns="0" rIns="0" bIns="0" rtlCol="0" anchor="t">
            <a:spAutoFit/>
          </a:bodyPr>
          <a:lstStyle/>
          <a:p>
            <a:pPr algn="l">
              <a:lnSpc>
                <a:spcPts val="5199"/>
              </a:lnSpc>
            </a:pPr>
            <a:r>
              <a:rPr lang="en-US" sz="3999" b="1">
                <a:solidFill>
                  <a:srgbClr val="000000"/>
                </a:solidFill>
                <a:latin typeface="TT Commons Pro Bold"/>
                <a:ea typeface="TT Commons Pro Bold"/>
                <a:cs typeface="TT Commons Pro Bold"/>
                <a:sym typeface="TT Commons Pro Bold"/>
              </a:rPr>
              <a:t>I need adaptations to feel calm</a:t>
            </a:r>
          </a:p>
          <a:p>
            <a:pPr algn="l">
              <a:lnSpc>
                <a:spcPts val="3900"/>
              </a:lnSpc>
            </a:pPr>
            <a:endParaRPr lang="en-US" sz="3999" b="1">
              <a:solidFill>
                <a:srgbClr val="000000"/>
              </a:solidFill>
              <a:latin typeface="TT Commons Pro Bold"/>
              <a:ea typeface="TT Commons Pro Bold"/>
              <a:cs typeface="TT Commons Pro Bold"/>
              <a:sym typeface="TT Commons Pro Bold"/>
            </a:endParaRPr>
          </a:p>
        </p:txBody>
      </p:sp>
      <p:sp>
        <p:nvSpPr>
          <p:cNvPr id="11" name="TextBox 11"/>
          <p:cNvSpPr txBox="1"/>
          <p:nvPr/>
        </p:nvSpPr>
        <p:spPr>
          <a:xfrm>
            <a:off x="2650256" y="8113280"/>
            <a:ext cx="6697795" cy="1301750"/>
          </a:xfrm>
          <a:prstGeom prst="rect">
            <a:avLst/>
          </a:prstGeom>
        </p:spPr>
        <p:txBody>
          <a:bodyPr lIns="0" tIns="0" rIns="0" bIns="0" rtlCol="0" anchor="t">
            <a:spAutoFit/>
          </a:bodyPr>
          <a:lstStyle/>
          <a:p>
            <a:pPr algn="l">
              <a:lnSpc>
                <a:spcPts val="5199"/>
              </a:lnSpc>
            </a:pPr>
            <a:r>
              <a:rPr lang="en-US" sz="3999" b="1">
                <a:solidFill>
                  <a:srgbClr val="000000"/>
                </a:solidFill>
                <a:latin typeface="TT Commons Pro Bold"/>
                <a:ea typeface="TT Commons Pro Bold"/>
                <a:cs typeface="TT Commons Pro Bold"/>
                <a:sym typeface="TT Commons Pro Bold"/>
              </a:rPr>
              <a:t>I can use my experience to help others</a:t>
            </a:r>
          </a:p>
        </p:txBody>
      </p:sp>
      <p:grpSp>
        <p:nvGrpSpPr>
          <p:cNvPr id="12" name="Group 12"/>
          <p:cNvGrpSpPr/>
          <p:nvPr/>
        </p:nvGrpSpPr>
        <p:grpSpPr>
          <a:xfrm>
            <a:off x="-424490" y="373603"/>
            <a:ext cx="19136981" cy="3202999"/>
            <a:chOff x="0" y="0"/>
            <a:chExt cx="25515974" cy="4270665"/>
          </a:xfrm>
        </p:grpSpPr>
        <p:sp>
          <p:nvSpPr>
            <p:cNvPr id="13" name="TextBox 13"/>
            <p:cNvSpPr txBox="1"/>
            <p:nvPr/>
          </p:nvSpPr>
          <p:spPr>
            <a:xfrm>
              <a:off x="0" y="-209550"/>
              <a:ext cx="25515974" cy="3501390"/>
            </a:xfrm>
            <a:prstGeom prst="rect">
              <a:avLst/>
            </a:prstGeom>
          </p:spPr>
          <p:txBody>
            <a:bodyPr lIns="0" tIns="0" rIns="0" bIns="0" rtlCol="0" anchor="t">
              <a:spAutoFit/>
            </a:bodyPr>
            <a:lstStyle/>
            <a:p>
              <a:pPr algn="ctr">
                <a:lnSpc>
                  <a:spcPts val="10800"/>
                </a:lnSpc>
              </a:pPr>
              <a:r>
                <a:rPr lang="en-US" sz="7200" u="sng">
                  <a:solidFill>
                    <a:srgbClr val="000000"/>
                  </a:solidFill>
                  <a:latin typeface="TAN Mon Cheri"/>
                  <a:ea typeface="TAN Mon Cheri"/>
                  <a:cs typeface="TAN Mon Cheri"/>
                  <a:sym typeface="TAN Mon Cheri"/>
                </a:rPr>
                <a:t>HOW MY NEURODIVERSITY HELPS AND HINDERS ME</a:t>
              </a:r>
            </a:p>
          </p:txBody>
        </p:sp>
        <p:sp>
          <p:nvSpPr>
            <p:cNvPr id="14" name="TextBox 14"/>
            <p:cNvSpPr txBox="1"/>
            <p:nvPr/>
          </p:nvSpPr>
          <p:spPr>
            <a:xfrm>
              <a:off x="0" y="3539357"/>
              <a:ext cx="25515974" cy="731308"/>
            </a:xfrm>
            <a:prstGeom prst="rect">
              <a:avLst/>
            </a:prstGeom>
          </p:spPr>
          <p:txBody>
            <a:bodyPr lIns="0" tIns="0" rIns="0" bIns="0" rtlCol="0" anchor="t">
              <a:spAutoFit/>
            </a:bodyPr>
            <a:lstStyle/>
            <a:p>
              <a:pPr algn="l">
                <a:lnSpc>
                  <a:spcPts val="4550"/>
                </a:lnSpc>
              </a:pPr>
              <a:endParaRPr/>
            </a:p>
          </p:txBody>
        </p:sp>
      </p:grpSp>
      <p:sp>
        <p:nvSpPr>
          <p:cNvPr id="15" name="Freeform 15" descr="a rounded gradient shape"/>
          <p:cNvSpPr/>
          <p:nvPr/>
        </p:nvSpPr>
        <p:spPr>
          <a:xfrm>
            <a:off x="9251347" y="4079283"/>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descr="a rounded gradient shape"/>
          <p:cNvSpPr/>
          <p:nvPr/>
        </p:nvSpPr>
        <p:spPr>
          <a:xfrm>
            <a:off x="9264622" y="6889721"/>
            <a:ext cx="1064217" cy="1064217"/>
          </a:xfrm>
          <a:custGeom>
            <a:avLst/>
            <a:gdLst/>
            <a:ahLst/>
            <a:cxnLst/>
            <a:rect l="l" t="t" r="r" b="b"/>
            <a:pathLst>
              <a:path w="1064217" h="1064217">
                <a:moveTo>
                  <a:pt x="0" y="0"/>
                </a:moveTo>
                <a:lnTo>
                  <a:pt x="1064217" y="0"/>
                </a:lnTo>
                <a:lnTo>
                  <a:pt x="1064217" y="1064218"/>
                </a:lnTo>
                <a:lnTo>
                  <a:pt x="0" y="1064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rot="1386800">
            <a:off x="-10939122" y="-7023600"/>
            <a:ext cx="16785154" cy="19718242"/>
          </a:xfrm>
          <a:custGeom>
            <a:avLst/>
            <a:gdLst/>
            <a:ahLst/>
            <a:cxnLst/>
            <a:rect l="l" t="t" r="r" b="b"/>
            <a:pathLst>
              <a:path w="16785154" h="19718242">
                <a:moveTo>
                  <a:pt x="0" y="0"/>
                </a:moveTo>
                <a:lnTo>
                  <a:pt x="16785154" y="0"/>
                </a:lnTo>
                <a:lnTo>
                  <a:pt x="16785154" y="19718242"/>
                </a:lnTo>
                <a:lnTo>
                  <a:pt x="0" y="19718242"/>
                </a:lnTo>
                <a:lnTo>
                  <a:pt x="0" y="0"/>
                </a:lnTo>
                <a:close/>
              </a:path>
            </a:pathLst>
          </a:custGeom>
          <a:blipFill>
            <a:blip r:embed="rId2"/>
            <a:stretch>
              <a:fillRect/>
            </a:stretch>
          </a:blipFill>
        </p:spPr>
        <p:txBody>
          <a:bodyPr/>
          <a:lstStyle/>
          <a:p>
            <a:endParaRPr lang="en-GB"/>
          </a:p>
        </p:txBody>
      </p:sp>
      <p:sp>
        <p:nvSpPr>
          <p:cNvPr id="3" name="Freeform 3" descr="a glowing gradient brush stroke"/>
          <p:cNvSpPr/>
          <p:nvPr/>
        </p:nvSpPr>
        <p:spPr>
          <a:xfrm>
            <a:off x="4867345" y="866845"/>
            <a:ext cx="8553310" cy="8553310"/>
          </a:xfrm>
          <a:custGeom>
            <a:avLst/>
            <a:gdLst/>
            <a:ahLst/>
            <a:cxnLst/>
            <a:rect l="l" t="t" r="r" b="b"/>
            <a:pathLst>
              <a:path w="8553310" h="8553310">
                <a:moveTo>
                  <a:pt x="0" y="0"/>
                </a:moveTo>
                <a:lnTo>
                  <a:pt x="8553310" y="0"/>
                </a:lnTo>
                <a:lnTo>
                  <a:pt x="8553310" y="8553310"/>
                </a:lnTo>
                <a:lnTo>
                  <a:pt x="0" y="8553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776759">
            <a:off x="14172769" y="4457560"/>
            <a:ext cx="12435485" cy="11098670"/>
          </a:xfrm>
          <a:custGeom>
            <a:avLst/>
            <a:gdLst/>
            <a:ahLst/>
            <a:cxnLst/>
            <a:rect l="l" t="t" r="r" b="b"/>
            <a:pathLst>
              <a:path w="12435485" h="11098670">
                <a:moveTo>
                  <a:pt x="0" y="0"/>
                </a:moveTo>
                <a:lnTo>
                  <a:pt x="12435485" y="0"/>
                </a:lnTo>
                <a:lnTo>
                  <a:pt x="12435485" y="11098671"/>
                </a:lnTo>
                <a:lnTo>
                  <a:pt x="0" y="11098671"/>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1125683" y="2517590"/>
            <a:ext cx="15833777" cy="6131537"/>
            <a:chOff x="0" y="0"/>
            <a:chExt cx="12493908" cy="4838192"/>
          </a:xfrm>
        </p:grpSpPr>
        <p:sp>
          <p:nvSpPr>
            <p:cNvPr id="6" name="Freeform 6">
              <a:extLst>
                <a:ext uri="{C183D7F6-B498-43B3-948B-1728B52AA6E4}">
                  <adec:decorative xmlns:adec="http://schemas.microsoft.com/office/drawing/2017/decorative" val="1"/>
                </a:ext>
              </a:extLst>
            </p:cNvPr>
            <p:cNvSpPr/>
            <p:nvPr/>
          </p:nvSpPr>
          <p:spPr>
            <a:xfrm>
              <a:off x="0" y="0"/>
              <a:ext cx="12493908" cy="4838192"/>
            </a:xfrm>
            <a:custGeom>
              <a:avLst/>
              <a:gdLst/>
              <a:ahLst/>
              <a:cxnLst/>
              <a:rect l="l" t="t" r="r" b="b"/>
              <a:pathLst>
                <a:path w="12493908" h="4838192">
                  <a:moveTo>
                    <a:pt x="12369448" y="4838192"/>
                  </a:moveTo>
                  <a:lnTo>
                    <a:pt x="124460" y="4838192"/>
                  </a:lnTo>
                  <a:cubicBezTo>
                    <a:pt x="55880" y="4838192"/>
                    <a:pt x="0" y="4782312"/>
                    <a:pt x="0" y="4713732"/>
                  </a:cubicBezTo>
                  <a:lnTo>
                    <a:pt x="0" y="124460"/>
                  </a:lnTo>
                  <a:cubicBezTo>
                    <a:pt x="0" y="55880"/>
                    <a:pt x="55880" y="0"/>
                    <a:pt x="124460" y="0"/>
                  </a:cubicBezTo>
                  <a:lnTo>
                    <a:pt x="12369448" y="0"/>
                  </a:lnTo>
                  <a:cubicBezTo>
                    <a:pt x="12438028" y="0"/>
                    <a:pt x="12493908" y="55880"/>
                    <a:pt x="12493908" y="124460"/>
                  </a:cubicBezTo>
                  <a:lnTo>
                    <a:pt x="12493908" y="4713732"/>
                  </a:lnTo>
                  <a:cubicBezTo>
                    <a:pt x="12493908" y="4782312"/>
                    <a:pt x="12438028" y="4838192"/>
                    <a:pt x="12369448" y="4838192"/>
                  </a:cubicBezTo>
                  <a:close/>
                </a:path>
              </a:pathLst>
            </a:custGeom>
            <a:solidFill>
              <a:srgbClr val="FFFFFF">
                <a:alpha val="29804"/>
              </a:srgbClr>
            </a:solidFill>
          </p:spPr>
          <p:txBody>
            <a:bodyPr/>
            <a:lstStyle/>
            <a:p>
              <a:endParaRPr lang="en-GB"/>
            </a:p>
          </p:txBody>
        </p:sp>
      </p:grpSp>
      <p:sp>
        <p:nvSpPr>
          <p:cNvPr id="7" name="TextBox 7"/>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16</a:t>
            </a:r>
          </a:p>
        </p:txBody>
      </p:sp>
      <p:sp>
        <p:nvSpPr>
          <p:cNvPr id="8" name="TextBox 8"/>
          <p:cNvSpPr txBox="1"/>
          <p:nvPr/>
        </p:nvSpPr>
        <p:spPr>
          <a:xfrm>
            <a:off x="469693" y="704920"/>
            <a:ext cx="16789607" cy="10153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THE IMPORTANCE OF ACCEPTANCE</a:t>
            </a:r>
          </a:p>
        </p:txBody>
      </p:sp>
      <p:graphicFrame>
        <p:nvGraphicFramePr>
          <p:cNvPr id="9" name="Table 9"/>
          <p:cNvGraphicFramePr>
            <a:graphicFrameLocks noGrp="1"/>
          </p:cNvGraphicFramePr>
          <p:nvPr/>
        </p:nvGraphicFramePr>
        <p:xfrm>
          <a:off x="1855930" y="2943155"/>
          <a:ext cx="14902692" cy="6554216"/>
        </p:xfrm>
        <a:graphic>
          <a:graphicData uri="http://schemas.openxmlformats.org/drawingml/2006/table">
            <a:tbl>
              <a:tblPr/>
              <a:tblGrid>
                <a:gridCol w="14902692">
                  <a:extLst>
                    <a:ext uri="{9D8B030D-6E8A-4147-A177-3AD203B41FA5}">
                      <a16:colId xmlns:a16="http://schemas.microsoft.com/office/drawing/2014/main" val="20000"/>
                    </a:ext>
                  </a:extLst>
                </a:gridCol>
              </a:tblGrid>
              <a:tr h="6477000">
                <a:tc>
                  <a:txBody>
                    <a:bodyPr/>
                    <a:lstStyle/>
                    <a:p>
                      <a:pPr marL="906774" lvl="1" indent="-453387" algn="just">
                        <a:lnSpc>
                          <a:spcPts val="8819"/>
                        </a:lnSpc>
                        <a:buFont typeface="Arial"/>
                        <a:buChar char="•"/>
                        <a:defRPr/>
                      </a:pPr>
                      <a:r>
                        <a:rPr lang="en-US" sz="4199" b="1">
                          <a:solidFill>
                            <a:srgbClr val="000000"/>
                          </a:solidFill>
                          <a:latin typeface="TT Commons Pro Bold"/>
                          <a:ea typeface="TT Commons Pro Bold"/>
                          <a:cs typeface="TT Commons Pro Bold"/>
                          <a:sym typeface="TT Commons Pro Bold"/>
                        </a:rPr>
                        <a:t>30%</a:t>
                      </a:r>
                      <a:r>
                        <a:rPr lang="en-US" sz="4199">
                          <a:solidFill>
                            <a:srgbClr val="000000"/>
                          </a:solidFill>
                          <a:latin typeface="TT Commons Pro"/>
                          <a:ea typeface="TT Commons Pro"/>
                          <a:cs typeface="TT Commons Pro"/>
                          <a:sym typeface="TT Commons Pro"/>
                        </a:rPr>
                        <a:t> </a:t>
                      </a:r>
                      <a:r>
                        <a:rPr lang="en-US" sz="4199" b="1">
                          <a:solidFill>
                            <a:srgbClr val="000000"/>
                          </a:solidFill>
                          <a:latin typeface="TT Commons Pro Bold"/>
                          <a:ea typeface="TT Commons Pro Bold"/>
                          <a:cs typeface="TT Commons Pro Bold"/>
                          <a:sym typeface="TT Commons Pro Bold"/>
                        </a:rPr>
                        <a:t>of people diagnosed with anorexia are autistic</a:t>
                      </a:r>
                      <a:endParaRPr lang="en-US" sz="1100"/>
                    </a:p>
                    <a:p>
                      <a:pPr marL="906774" lvl="1" indent="-453387" algn="just">
                        <a:lnSpc>
                          <a:spcPts val="8819"/>
                        </a:lnSpc>
                        <a:buFont typeface="Arial"/>
                        <a:buChar char="•"/>
                      </a:pPr>
                      <a:r>
                        <a:rPr lang="en-US" sz="4199" b="1">
                          <a:solidFill>
                            <a:srgbClr val="000000"/>
                          </a:solidFill>
                          <a:latin typeface="TT Commons Pro Bold"/>
                          <a:ea typeface="TT Commons Pro Bold"/>
                          <a:cs typeface="TT Commons Pro Bold"/>
                          <a:sym typeface="TT Commons Pro Bold"/>
                        </a:rPr>
                        <a:t>20% of people with ADHD develop an eating disorder</a:t>
                      </a:r>
                    </a:p>
                    <a:p>
                      <a:pPr marL="906774" lvl="1" indent="-453387" algn="just">
                        <a:lnSpc>
                          <a:spcPts val="8819"/>
                        </a:lnSpc>
                        <a:buFont typeface="Arial"/>
                        <a:buChar char="•"/>
                      </a:pPr>
                      <a:r>
                        <a:rPr lang="en-US" sz="4199" b="1">
                          <a:solidFill>
                            <a:srgbClr val="000000"/>
                          </a:solidFill>
                          <a:latin typeface="TT Commons Pro Bold"/>
                          <a:ea typeface="TT Commons Pro Bold"/>
                          <a:cs typeface="TT Commons Pro Bold"/>
                          <a:sym typeface="TT Commons Pro Bold"/>
                        </a:rPr>
                        <a:t>66% of autistic people have had thoughts of suicide</a:t>
                      </a:r>
                    </a:p>
                    <a:p>
                      <a:pPr marL="906774" lvl="1" indent="-453387" algn="just">
                        <a:lnSpc>
                          <a:spcPts val="8819"/>
                        </a:lnSpc>
                        <a:buFont typeface="Arial"/>
                        <a:buChar char="•"/>
                      </a:pPr>
                      <a:r>
                        <a:rPr lang="en-US" sz="4199" b="1">
                          <a:solidFill>
                            <a:srgbClr val="000000"/>
                          </a:solidFill>
                          <a:latin typeface="TT Commons Pro Bold"/>
                          <a:ea typeface="TT Commons Pro Bold"/>
                          <a:cs typeface="TT Commons Pro Bold"/>
                          <a:sym typeface="TT Commons Pro Bold"/>
                        </a:rPr>
                        <a:t>11% of all completed suicides are by autistic people</a:t>
                      </a:r>
                    </a:p>
                    <a:p>
                      <a:pPr marL="906774" lvl="1" indent="-453387" algn="just">
                        <a:lnSpc>
                          <a:spcPts val="8819"/>
                        </a:lnSpc>
                        <a:buFont typeface="Arial"/>
                        <a:buChar char="•"/>
                      </a:pPr>
                      <a:r>
                        <a:rPr lang="en-US" sz="4199" b="1">
                          <a:solidFill>
                            <a:srgbClr val="000000"/>
                          </a:solidFill>
                          <a:latin typeface="TT Commons Pro Bold"/>
                          <a:ea typeface="TT Commons Pro Bold"/>
                          <a:cs typeface="TT Commons Pro Bold"/>
                          <a:sym typeface="TT Commons Pro Bold"/>
                        </a:rPr>
                        <a:t>25% of young people who have completed suicide have ASD or ADHD</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88059" y="4410062"/>
            <a:ext cx="3418549" cy="3418549"/>
          </a:xfrm>
          <a:custGeom>
            <a:avLst/>
            <a:gdLst/>
            <a:ahLst/>
            <a:cxnLst/>
            <a:rect l="l" t="t" r="r" b="b"/>
            <a:pathLst>
              <a:path w="3418549" h="3418549">
                <a:moveTo>
                  <a:pt x="0" y="0"/>
                </a:moveTo>
                <a:lnTo>
                  <a:pt x="3418549" y="0"/>
                </a:lnTo>
                <a:lnTo>
                  <a:pt x="3418549" y="3418549"/>
                </a:lnTo>
                <a:lnTo>
                  <a:pt x="0" y="3418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17</a:t>
            </a:r>
          </a:p>
        </p:txBody>
      </p:sp>
      <p:sp>
        <p:nvSpPr>
          <p:cNvPr id="4" name="TextBox 4"/>
          <p:cNvSpPr txBox="1"/>
          <p:nvPr/>
        </p:nvSpPr>
        <p:spPr>
          <a:xfrm>
            <a:off x="3708742" y="1247754"/>
            <a:ext cx="10870516" cy="1015365"/>
          </a:xfrm>
          <a:prstGeom prst="rect">
            <a:avLst/>
          </a:prstGeom>
        </p:spPr>
        <p:txBody>
          <a:bodyPr lIns="0" tIns="0" rIns="0" bIns="0" rtlCol="0" anchor="t">
            <a:spAutoFit/>
          </a:bodyPr>
          <a:lstStyle/>
          <a:p>
            <a:pPr algn="l">
              <a:lnSpc>
                <a:spcPts val="8400"/>
              </a:lnSpc>
            </a:pPr>
            <a:r>
              <a:rPr lang="en-US" sz="5600" u="sng">
                <a:solidFill>
                  <a:srgbClr val="000000"/>
                </a:solidFill>
                <a:latin typeface="TAN Mon Cheri"/>
                <a:ea typeface="TAN Mon Cheri"/>
                <a:cs typeface="TAN Mon Cheri"/>
                <a:sym typeface="TAN Mon Cheri"/>
              </a:rPr>
              <a:t>SO WHAT CAN WE DO?</a:t>
            </a:r>
          </a:p>
        </p:txBody>
      </p:sp>
      <p:sp>
        <p:nvSpPr>
          <p:cNvPr id="5" name="TextBox 5"/>
          <p:cNvSpPr txBox="1"/>
          <p:nvPr/>
        </p:nvSpPr>
        <p:spPr>
          <a:xfrm>
            <a:off x="2832500" y="3955691"/>
            <a:ext cx="14426800" cy="6456045"/>
          </a:xfrm>
          <a:prstGeom prst="rect">
            <a:avLst/>
          </a:prstGeom>
        </p:spPr>
        <p:txBody>
          <a:bodyPr lIns="0" tIns="0" rIns="0" bIns="0" rtlCol="0" anchor="t">
            <a:spAutoFit/>
          </a:bodyPr>
          <a:lstStyle/>
          <a:p>
            <a:pPr algn="l">
              <a:lnSpc>
                <a:spcPts val="4289"/>
              </a:lnSpc>
            </a:pPr>
            <a:endParaRPr/>
          </a:p>
          <a:p>
            <a:pPr algn="l">
              <a:lnSpc>
                <a:spcPts val="4289"/>
              </a:lnSpc>
            </a:pPr>
            <a:endParaRPr/>
          </a:p>
          <a:p>
            <a:pPr algn="l">
              <a:lnSpc>
                <a:spcPts val="4289"/>
              </a:lnSpc>
            </a:pPr>
            <a:endParaRPr/>
          </a:p>
          <a:p>
            <a:pPr algn="l">
              <a:lnSpc>
                <a:spcPts val="4289"/>
              </a:lnSpc>
            </a:pPr>
            <a:r>
              <a:rPr lang="en-US" sz="3299" b="1">
                <a:solidFill>
                  <a:srgbClr val="000000"/>
                </a:solidFill>
                <a:latin typeface="TT Commons Pro Bold"/>
                <a:ea typeface="TT Commons Pro Bold"/>
                <a:cs typeface="TT Commons Pro Bold"/>
                <a:sym typeface="TT Commons Pro Bold"/>
              </a:rPr>
              <a:t>•Thinking deeper and considering your own and others frame of reference</a:t>
            </a:r>
          </a:p>
          <a:p>
            <a:pPr algn="l">
              <a:lnSpc>
                <a:spcPts val="4289"/>
              </a:lnSpc>
            </a:pPr>
            <a:endParaRPr lang="en-US" sz="3299" b="1">
              <a:solidFill>
                <a:srgbClr val="000000"/>
              </a:solidFill>
              <a:latin typeface="TT Commons Pro Bold"/>
              <a:ea typeface="TT Commons Pro Bold"/>
              <a:cs typeface="TT Commons Pro Bold"/>
              <a:sym typeface="TT Commons Pro Bold"/>
            </a:endParaRPr>
          </a:p>
          <a:p>
            <a:pPr algn="l">
              <a:lnSpc>
                <a:spcPts val="4289"/>
              </a:lnSpc>
            </a:pPr>
            <a:endParaRPr lang="en-US" sz="3299" b="1">
              <a:solidFill>
                <a:srgbClr val="000000"/>
              </a:solidFill>
              <a:latin typeface="TT Commons Pro Bold"/>
              <a:ea typeface="TT Commons Pro Bold"/>
              <a:cs typeface="TT Commons Pro Bold"/>
              <a:sym typeface="TT Commons Pro Bold"/>
            </a:endParaRPr>
          </a:p>
          <a:p>
            <a:pPr algn="l">
              <a:lnSpc>
                <a:spcPts val="4289"/>
              </a:lnSpc>
            </a:pPr>
            <a:endParaRPr lang="en-US" sz="3299" b="1">
              <a:solidFill>
                <a:srgbClr val="000000"/>
              </a:solidFill>
              <a:latin typeface="TT Commons Pro Bold"/>
              <a:ea typeface="TT Commons Pro Bold"/>
              <a:cs typeface="TT Commons Pro Bold"/>
              <a:sym typeface="TT Commons Pro Bold"/>
            </a:endParaRPr>
          </a:p>
          <a:p>
            <a:pPr algn="l">
              <a:lnSpc>
                <a:spcPts val="4289"/>
              </a:lnSpc>
            </a:pPr>
            <a:r>
              <a:rPr lang="en-US" sz="3299" b="1">
                <a:solidFill>
                  <a:srgbClr val="000000"/>
                </a:solidFill>
                <a:latin typeface="TT Commons Pro Bold"/>
                <a:ea typeface="TT Commons Pro Bold"/>
                <a:cs typeface="TT Commons Pro Bold"/>
                <a:sym typeface="TT Commons Pro Bold"/>
              </a:rPr>
              <a:t>•Knowing the risks</a:t>
            </a:r>
          </a:p>
          <a:p>
            <a:pPr algn="l">
              <a:lnSpc>
                <a:spcPts val="4289"/>
              </a:lnSpc>
            </a:pPr>
            <a:endParaRPr lang="en-US" sz="3299" b="1">
              <a:solidFill>
                <a:srgbClr val="000000"/>
              </a:solidFill>
              <a:latin typeface="TT Commons Pro Bold"/>
              <a:ea typeface="TT Commons Pro Bold"/>
              <a:cs typeface="TT Commons Pro Bold"/>
              <a:sym typeface="TT Commons Pro Bold"/>
            </a:endParaRPr>
          </a:p>
          <a:p>
            <a:pPr algn="l">
              <a:lnSpc>
                <a:spcPts val="4289"/>
              </a:lnSpc>
            </a:pPr>
            <a:endParaRPr lang="en-US" sz="3299" b="1">
              <a:solidFill>
                <a:srgbClr val="000000"/>
              </a:solidFill>
              <a:latin typeface="TT Commons Pro Bold"/>
              <a:ea typeface="TT Commons Pro Bold"/>
              <a:cs typeface="TT Commons Pro Bold"/>
              <a:sym typeface="TT Commons Pro Bold"/>
            </a:endParaRPr>
          </a:p>
          <a:p>
            <a:pPr algn="l">
              <a:lnSpc>
                <a:spcPts val="4289"/>
              </a:lnSpc>
            </a:pPr>
            <a:r>
              <a:rPr lang="en-US" sz="3299" b="1">
                <a:solidFill>
                  <a:srgbClr val="000000"/>
                </a:solidFill>
                <a:latin typeface="TT Commons Pro Bold"/>
                <a:ea typeface="TT Commons Pro Bold"/>
                <a:cs typeface="TT Commons Pro Bold"/>
                <a:sym typeface="TT Commons Pro Bold"/>
              </a:rPr>
              <a:t>•Encourage authenticity and where possible lead by example</a:t>
            </a:r>
          </a:p>
          <a:p>
            <a:pPr algn="l">
              <a:lnSpc>
                <a:spcPts val="3900"/>
              </a:lnSpc>
            </a:pPr>
            <a:endParaRPr lang="en-US" sz="3299" b="1">
              <a:solidFill>
                <a:srgbClr val="000000"/>
              </a:solidFill>
              <a:latin typeface="TT Commons Pro Bold"/>
              <a:ea typeface="TT Commons Pro Bold"/>
              <a:cs typeface="TT Commons Pro Bold"/>
              <a:sym typeface="TT Commons Pro Bold"/>
            </a:endParaRPr>
          </a:p>
        </p:txBody>
      </p:sp>
      <p:sp>
        <p:nvSpPr>
          <p:cNvPr id="6" name="Freeform 6"/>
          <p:cNvSpPr/>
          <p:nvPr/>
        </p:nvSpPr>
        <p:spPr>
          <a:xfrm>
            <a:off x="-180371" y="2263119"/>
            <a:ext cx="3203172" cy="3203172"/>
          </a:xfrm>
          <a:custGeom>
            <a:avLst/>
            <a:gdLst/>
            <a:ahLst/>
            <a:cxnLst/>
            <a:rect l="l" t="t" r="r" b="b"/>
            <a:pathLst>
              <a:path w="3203172" h="3203172">
                <a:moveTo>
                  <a:pt x="0" y="0"/>
                </a:moveTo>
                <a:lnTo>
                  <a:pt x="3203172" y="0"/>
                </a:lnTo>
                <a:lnTo>
                  <a:pt x="3203172" y="3203172"/>
                </a:lnTo>
                <a:lnTo>
                  <a:pt x="0" y="32031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576119" y="7828611"/>
            <a:ext cx="3706609" cy="3706609"/>
          </a:xfrm>
          <a:custGeom>
            <a:avLst/>
            <a:gdLst/>
            <a:ahLst/>
            <a:cxnLst/>
            <a:rect l="l" t="t" r="r" b="b"/>
            <a:pathLst>
              <a:path w="3706609" h="3706609">
                <a:moveTo>
                  <a:pt x="0" y="0"/>
                </a:moveTo>
                <a:lnTo>
                  <a:pt x="3706609" y="0"/>
                </a:lnTo>
                <a:lnTo>
                  <a:pt x="3706609" y="3706608"/>
                </a:lnTo>
                <a:lnTo>
                  <a:pt x="0" y="3706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576119" y="6162203"/>
            <a:ext cx="3706609" cy="3706609"/>
          </a:xfrm>
          <a:custGeom>
            <a:avLst/>
            <a:gdLst/>
            <a:ahLst/>
            <a:cxnLst/>
            <a:rect l="l" t="t" r="r" b="b"/>
            <a:pathLst>
              <a:path w="3706609" h="3706609">
                <a:moveTo>
                  <a:pt x="0" y="0"/>
                </a:moveTo>
                <a:lnTo>
                  <a:pt x="3706609" y="0"/>
                </a:lnTo>
                <a:lnTo>
                  <a:pt x="3706609" y="3706608"/>
                </a:lnTo>
                <a:lnTo>
                  <a:pt x="0" y="3706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2832500" y="3549427"/>
            <a:ext cx="10635019" cy="563881"/>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TT Commons Pro"/>
                <a:ea typeface="TT Commons Pro"/>
                <a:cs typeface="TT Commons Pro"/>
                <a:sym typeface="TT Commons Pro"/>
              </a:rPr>
              <a:t>•</a:t>
            </a:r>
            <a:r>
              <a:rPr lang="en-US" sz="3299" b="1">
                <a:solidFill>
                  <a:srgbClr val="000000"/>
                </a:solidFill>
                <a:latin typeface="TT Commons Pro Bold"/>
                <a:ea typeface="TT Commons Pro Bold"/>
                <a:cs typeface="TT Commons Pro Bold"/>
                <a:sym typeface="TT Commons Pro Bold"/>
              </a:rPr>
              <a:t>Being educated (you don’t know what you don’t know</a:t>
            </a:r>
            <a:r>
              <a:rPr lang="en-US" sz="3299">
                <a:solidFill>
                  <a:srgbClr val="000000"/>
                </a:solidFill>
                <a:latin typeface="TT Commons Pro"/>
                <a:ea typeface="TT Commons Pro"/>
                <a:cs typeface="TT Commons Pro"/>
                <a:sym typeface="TT Commons Pro"/>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sp>
        <p:nvSpPr>
          <p:cNvPr id="2" name="Freeform 2" descr="a glowing gradient brush stroke"/>
          <p:cNvSpPr/>
          <p:nvPr/>
        </p:nvSpPr>
        <p:spPr>
          <a:xfrm>
            <a:off x="9485078" y="-6461455"/>
            <a:ext cx="13938055" cy="13938055"/>
          </a:xfrm>
          <a:custGeom>
            <a:avLst/>
            <a:gdLst/>
            <a:ahLst/>
            <a:cxnLst/>
            <a:rect l="l" t="t" r="r" b="b"/>
            <a:pathLst>
              <a:path w="13938055" h="13938055">
                <a:moveTo>
                  <a:pt x="0" y="0"/>
                </a:moveTo>
                <a:lnTo>
                  <a:pt x="13938055" y="0"/>
                </a:lnTo>
                <a:lnTo>
                  <a:pt x="13938055" y="13938054"/>
                </a:lnTo>
                <a:lnTo>
                  <a:pt x="0" y="13938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descr="a colorful glowing gradient brush stroke"/>
          <p:cNvSpPr/>
          <p:nvPr/>
        </p:nvSpPr>
        <p:spPr>
          <a:xfrm rot="1265746">
            <a:off x="-5121185" y="2831654"/>
            <a:ext cx="17658977" cy="14436213"/>
          </a:xfrm>
          <a:custGeom>
            <a:avLst/>
            <a:gdLst/>
            <a:ahLst/>
            <a:cxnLst/>
            <a:rect l="l" t="t" r="r" b="b"/>
            <a:pathLst>
              <a:path w="17658977" h="14436213">
                <a:moveTo>
                  <a:pt x="0" y="0"/>
                </a:moveTo>
                <a:lnTo>
                  <a:pt x="17658977" y="0"/>
                </a:lnTo>
                <a:lnTo>
                  <a:pt x="17658977" y="14436214"/>
                </a:lnTo>
                <a:lnTo>
                  <a:pt x="0" y="14436214"/>
                </a:lnTo>
                <a:lnTo>
                  <a:pt x="0" y="0"/>
                </a:lnTo>
                <a:close/>
              </a:path>
            </a:pathLst>
          </a:custGeom>
          <a:blipFill>
            <a:blip r:embed="rId4"/>
            <a:stretch>
              <a:fillRect/>
            </a:stretch>
          </a:blipFill>
        </p:spPr>
        <p:txBody>
          <a:bodyPr/>
          <a:lstStyle/>
          <a:p>
            <a:endParaRPr lang="en-GB"/>
          </a:p>
        </p:txBody>
      </p:sp>
      <p:sp>
        <p:nvSpPr>
          <p:cNvPr id="4" name="Freeform 4"/>
          <p:cNvSpPr/>
          <p:nvPr/>
        </p:nvSpPr>
        <p:spPr>
          <a:xfrm>
            <a:off x="5051570" y="1370141"/>
            <a:ext cx="8184860" cy="7888159"/>
          </a:xfrm>
          <a:custGeom>
            <a:avLst/>
            <a:gdLst/>
            <a:ahLst/>
            <a:cxnLst/>
            <a:rect l="l" t="t" r="r" b="b"/>
            <a:pathLst>
              <a:path w="8184860" h="7888159">
                <a:moveTo>
                  <a:pt x="0" y="0"/>
                </a:moveTo>
                <a:lnTo>
                  <a:pt x="8184860" y="0"/>
                </a:lnTo>
                <a:lnTo>
                  <a:pt x="8184860" y="7888159"/>
                </a:lnTo>
                <a:lnTo>
                  <a:pt x="0" y="7888159"/>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886073" y="3522044"/>
            <a:ext cx="12515853" cy="2678430"/>
          </a:xfrm>
          <a:prstGeom prst="rect">
            <a:avLst/>
          </a:prstGeom>
        </p:spPr>
        <p:txBody>
          <a:bodyPr lIns="0" tIns="0" rIns="0" bIns="0" rtlCol="0" anchor="t">
            <a:spAutoFit/>
          </a:bodyPr>
          <a:lstStyle/>
          <a:p>
            <a:pPr algn="ctr">
              <a:lnSpc>
                <a:spcPts val="10800"/>
              </a:lnSpc>
            </a:pPr>
            <a:r>
              <a:rPr lang="en-US" sz="7200">
                <a:solidFill>
                  <a:srgbClr val="000000"/>
                </a:solidFill>
                <a:latin typeface="TAN Mon Cheri"/>
                <a:ea typeface="TAN Mon Cheri"/>
                <a:cs typeface="TAN Mon Cheri"/>
                <a:sym typeface="TAN Mon Cheri"/>
              </a:rPr>
              <a:t>THANK YOU FOR LISTENING!</a:t>
            </a:r>
          </a:p>
        </p:txBody>
      </p:sp>
      <p:sp>
        <p:nvSpPr>
          <p:cNvPr id="3" name="TextBox 3"/>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49636" y="2596669"/>
          <a:ext cx="9188011" cy="7858125"/>
        </p:xfrm>
        <a:graphic>
          <a:graphicData uri="http://schemas.openxmlformats.org/drawingml/2006/table">
            <a:tbl>
              <a:tblPr/>
              <a:tblGrid>
                <a:gridCol w="9188011">
                  <a:extLst>
                    <a:ext uri="{9D8B030D-6E8A-4147-A177-3AD203B41FA5}">
                      <a16:colId xmlns:a16="http://schemas.microsoft.com/office/drawing/2014/main" val="20000"/>
                    </a:ext>
                  </a:extLst>
                </a:gridCol>
              </a:tblGrid>
              <a:tr h="657225">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29225">
                <a:tc>
                  <a:txBody>
                    <a:bodyPr/>
                    <a:lstStyle/>
                    <a:p>
                      <a:pPr marL="885184" lvl="1" indent="-442592" algn="just">
                        <a:lnSpc>
                          <a:spcPts val="5739"/>
                        </a:lnSpc>
                        <a:buFont typeface="Arial"/>
                        <a:buChar char="•"/>
                        <a:defRPr/>
                      </a:pPr>
                      <a:r>
                        <a:rPr lang="en-US" sz="4099" b="1">
                          <a:solidFill>
                            <a:srgbClr val="000000"/>
                          </a:solidFill>
                          <a:latin typeface="TT Commons Pro Bold"/>
                          <a:ea typeface="TT Commons Pro Bold"/>
                          <a:cs typeface="TT Commons Pro Bold"/>
                          <a:sym typeface="TT Commons Pro Bold"/>
                        </a:rPr>
                        <a:t>My approach</a:t>
                      </a:r>
                      <a:endParaRPr lang="en-US" sz="1100"/>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What is Neurodiversity</a:t>
                      </a:r>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ASD and ADHD</a:t>
                      </a:r>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Perspectives and attitudes</a:t>
                      </a:r>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Case studies</a:t>
                      </a:r>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High masking</a:t>
                      </a:r>
                    </a:p>
                    <a:p>
                      <a:pPr marL="885184" lvl="1" indent="-442592" algn="just">
                        <a:lnSpc>
                          <a:spcPts val="5739"/>
                        </a:lnSpc>
                        <a:buFont typeface="Arial"/>
                        <a:buChar char="•"/>
                      </a:pPr>
                      <a:r>
                        <a:rPr lang="en-US" sz="4099" b="1">
                          <a:solidFill>
                            <a:srgbClr val="000000"/>
                          </a:solidFill>
                          <a:latin typeface="TT Commons Pro Bold"/>
                          <a:ea typeface="TT Commons Pro Bold"/>
                          <a:cs typeface="TT Commons Pro Bold"/>
                          <a:sym typeface="TT Commons Pro Bold"/>
                        </a:rPr>
                        <a:t>What can I do?</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7225">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7225">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7225">
                <a:tc>
                  <a:txBody>
                    <a:bodyPr/>
                    <a:lstStyle/>
                    <a:p>
                      <a:pPr marL="647700" lvl="1" indent="-323850" algn="just">
                        <a:lnSpc>
                          <a:spcPts val="4200"/>
                        </a:lnSpc>
                        <a:buFont typeface="Arial"/>
                        <a:buChar char="•"/>
                        <a:defRPr/>
                      </a:pP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Freeform 3" descr="a glowing gradient brush stroke "/>
          <p:cNvSpPr/>
          <p:nvPr/>
        </p:nvSpPr>
        <p:spPr>
          <a:xfrm rot="9007576">
            <a:off x="7706694" y="-563595"/>
            <a:ext cx="10624840" cy="12724359"/>
          </a:xfrm>
          <a:custGeom>
            <a:avLst/>
            <a:gdLst/>
            <a:ahLst/>
            <a:cxnLst/>
            <a:rect l="l" t="t" r="r" b="b"/>
            <a:pathLst>
              <a:path w="10624840" h="12724359">
                <a:moveTo>
                  <a:pt x="0" y="0"/>
                </a:moveTo>
                <a:lnTo>
                  <a:pt x="10624840" y="0"/>
                </a:lnTo>
                <a:lnTo>
                  <a:pt x="10624840" y="12724360"/>
                </a:lnTo>
                <a:lnTo>
                  <a:pt x="0" y="12724360"/>
                </a:lnTo>
                <a:lnTo>
                  <a:pt x="0" y="0"/>
                </a:lnTo>
                <a:close/>
              </a:path>
            </a:pathLst>
          </a:custGeom>
          <a:blipFill>
            <a:blip r:embed="rId2">
              <a:alphaModFix amt="85000"/>
            </a:blip>
            <a:stretch>
              <a:fillRect/>
            </a:stretch>
          </a:blipFill>
        </p:spPr>
        <p:txBody>
          <a:bodyPr/>
          <a:lstStyle/>
          <a:p>
            <a:endParaRPr lang="en-GB"/>
          </a:p>
        </p:txBody>
      </p:sp>
      <p:grpSp>
        <p:nvGrpSpPr>
          <p:cNvPr id="4" name="Group 4"/>
          <p:cNvGrpSpPr/>
          <p:nvPr/>
        </p:nvGrpSpPr>
        <p:grpSpPr>
          <a:xfrm>
            <a:off x="1207997" y="1028700"/>
            <a:ext cx="17259300" cy="1831399"/>
            <a:chOff x="0" y="0"/>
            <a:chExt cx="23012400" cy="2441865"/>
          </a:xfrm>
        </p:grpSpPr>
        <p:sp>
          <p:nvSpPr>
            <p:cNvPr id="5" name="TextBox 5"/>
            <p:cNvSpPr txBox="1"/>
            <p:nvPr/>
          </p:nvSpPr>
          <p:spPr>
            <a:xfrm>
              <a:off x="0" y="-209550"/>
              <a:ext cx="23012400" cy="1672590"/>
            </a:xfrm>
            <a:prstGeom prst="rect">
              <a:avLst/>
            </a:prstGeom>
          </p:spPr>
          <p:txBody>
            <a:bodyPr lIns="0" tIns="0" rIns="0" bIns="0" rtlCol="0" anchor="t">
              <a:spAutoFit/>
            </a:bodyPr>
            <a:lstStyle/>
            <a:p>
              <a:pPr algn="l">
                <a:lnSpc>
                  <a:spcPts val="10800"/>
                </a:lnSpc>
              </a:pPr>
              <a:r>
                <a:rPr lang="en-US" sz="7200">
                  <a:solidFill>
                    <a:srgbClr val="000000"/>
                  </a:solidFill>
                  <a:latin typeface="TAN Mon Cheri"/>
                  <a:ea typeface="TAN Mon Cheri"/>
                  <a:cs typeface="TAN Mon Cheri"/>
                  <a:sym typeface="TAN Mon Cheri"/>
                </a:rPr>
                <a:t>WORKSHOP STRUCTURE</a:t>
              </a:r>
            </a:p>
          </p:txBody>
        </p:sp>
        <p:sp>
          <p:nvSpPr>
            <p:cNvPr id="6" name="TextBox 6"/>
            <p:cNvSpPr txBox="1"/>
            <p:nvPr/>
          </p:nvSpPr>
          <p:spPr>
            <a:xfrm>
              <a:off x="0" y="1710557"/>
              <a:ext cx="23012400" cy="731308"/>
            </a:xfrm>
            <a:prstGeom prst="rect">
              <a:avLst/>
            </a:prstGeom>
          </p:spPr>
          <p:txBody>
            <a:bodyPr lIns="0" tIns="0" rIns="0" bIns="0" rtlCol="0" anchor="t">
              <a:spAutoFit/>
            </a:bodyPr>
            <a:lstStyle/>
            <a:p>
              <a:pPr algn="l">
                <a:lnSpc>
                  <a:spcPts val="4550"/>
                </a:lnSpc>
              </a:pPr>
              <a:endParaRPr/>
            </a:p>
          </p:txBody>
        </p:sp>
      </p:grpSp>
      <p:sp>
        <p:nvSpPr>
          <p:cNvPr id="7" name="TextBox 7"/>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glowing gradient brush stroke "/>
          <p:cNvSpPr/>
          <p:nvPr/>
        </p:nvSpPr>
        <p:spPr>
          <a:xfrm>
            <a:off x="-7160776" y="1538136"/>
            <a:ext cx="15350424" cy="15350424"/>
          </a:xfrm>
          <a:custGeom>
            <a:avLst/>
            <a:gdLst/>
            <a:ahLst/>
            <a:cxnLst/>
            <a:rect l="l" t="t" r="r" b="b"/>
            <a:pathLst>
              <a:path w="15350424" h="15350424">
                <a:moveTo>
                  <a:pt x="0" y="0"/>
                </a:moveTo>
                <a:lnTo>
                  <a:pt x="15350425" y="0"/>
                </a:lnTo>
                <a:lnTo>
                  <a:pt x="15350425" y="15350424"/>
                </a:lnTo>
                <a:lnTo>
                  <a:pt x="0" y="15350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295486" y="213949"/>
            <a:ext cx="9044351" cy="9044351"/>
            <a:chOff x="0" y="0"/>
            <a:chExt cx="6350000" cy="6350000"/>
          </a:xfrm>
        </p:grpSpPr>
        <p:sp>
          <p:nvSpPr>
            <p:cNvPr id="4" name="Freeform 4" descr="a white circle"/>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40000"/>
              </a:srgbClr>
            </a:solidFill>
          </p:spPr>
          <p:txBody>
            <a:bodyPr/>
            <a:lstStyle/>
            <a:p>
              <a:endParaRPr lang="en-GB"/>
            </a:p>
          </p:txBody>
        </p:sp>
      </p:grpSp>
      <p:sp>
        <p:nvSpPr>
          <p:cNvPr id="5" name="Freeform 5" descr="a glowing gradient brush stroke "/>
          <p:cNvSpPr/>
          <p:nvPr/>
        </p:nvSpPr>
        <p:spPr>
          <a:xfrm rot="437564">
            <a:off x="12315158" y="-774065"/>
            <a:ext cx="14184276" cy="14660750"/>
          </a:xfrm>
          <a:custGeom>
            <a:avLst/>
            <a:gdLst/>
            <a:ahLst/>
            <a:cxnLst/>
            <a:rect l="l" t="t" r="r" b="b"/>
            <a:pathLst>
              <a:path w="14184276" h="14660750">
                <a:moveTo>
                  <a:pt x="0" y="0"/>
                </a:moveTo>
                <a:lnTo>
                  <a:pt x="14184276" y="0"/>
                </a:lnTo>
                <a:lnTo>
                  <a:pt x="14184276" y="14660750"/>
                </a:lnTo>
                <a:lnTo>
                  <a:pt x="0" y="14660750"/>
                </a:lnTo>
                <a:lnTo>
                  <a:pt x="0" y="0"/>
                </a:lnTo>
                <a:close/>
              </a:path>
            </a:pathLst>
          </a:custGeom>
          <a:blipFill>
            <a:blip r:embed="rId4">
              <a:alphaModFix amt="85000"/>
            </a:blip>
            <a:stretch>
              <a:fillRect/>
            </a:stretch>
          </a:blipFill>
        </p:spPr>
        <p:txBody>
          <a:bodyPr/>
          <a:lstStyle/>
          <a:p>
            <a:endParaRPr lang="en-GB"/>
          </a:p>
        </p:txBody>
      </p:sp>
      <p:sp>
        <p:nvSpPr>
          <p:cNvPr id="6" name="Freeform 6"/>
          <p:cNvSpPr/>
          <p:nvPr/>
        </p:nvSpPr>
        <p:spPr>
          <a:xfrm>
            <a:off x="316857" y="1375399"/>
            <a:ext cx="7819664" cy="7536201"/>
          </a:xfrm>
          <a:custGeom>
            <a:avLst/>
            <a:gdLst/>
            <a:ahLst/>
            <a:cxnLst/>
            <a:rect l="l" t="t" r="r" b="b"/>
            <a:pathLst>
              <a:path w="7819664" h="7536201">
                <a:moveTo>
                  <a:pt x="0" y="0"/>
                </a:moveTo>
                <a:lnTo>
                  <a:pt x="7819664" y="0"/>
                </a:lnTo>
                <a:lnTo>
                  <a:pt x="7819664" y="7536202"/>
                </a:lnTo>
                <a:lnTo>
                  <a:pt x="0" y="7536202"/>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9144000" y="1215978"/>
            <a:ext cx="6983050" cy="904875"/>
          </a:xfrm>
          <a:prstGeom prst="rect">
            <a:avLst/>
          </a:prstGeom>
        </p:spPr>
        <p:txBody>
          <a:bodyPr lIns="0" tIns="0" rIns="0" bIns="0" rtlCol="0" anchor="t">
            <a:spAutoFit/>
          </a:bodyPr>
          <a:lstStyle/>
          <a:p>
            <a:pPr algn="l">
              <a:lnSpc>
                <a:spcPts val="7199"/>
              </a:lnSpc>
            </a:pPr>
            <a:r>
              <a:rPr lang="en-US" sz="5999" b="1">
                <a:solidFill>
                  <a:srgbClr val="000000"/>
                </a:solidFill>
                <a:latin typeface="TT Commons Pro Bold"/>
                <a:ea typeface="TT Commons Pro Bold"/>
                <a:cs typeface="TT Commons Pro Bold"/>
                <a:sym typeface="TT Commons Pro Bold"/>
              </a:rPr>
              <a:t>MY APPROACH</a:t>
            </a:r>
          </a:p>
        </p:txBody>
      </p:sp>
      <p:sp>
        <p:nvSpPr>
          <p:cNvPr id="8" name="TextBox 8"/>
          <p:cNvSpPr txBox="1"/>
          <p:nvPr/>
        </p:nvSpPr>
        <p:spPr>
          <a:xfrm>
            <a:off x="8553041" y="3465528"/>
            <a:ext cx="9565761" cy="4248150"/>
          </a:xfrm>
          <a:prstGeom prst="rect">
            <a:avLst/>
          </a:prstGeom>
        </p:spPr>
        <p:txBody>
          <a:bodyPr lIns="0" tIns="0" rIns="0" bIns="0" rtlCol="0" anchor="t">
            <a:spAutoFit/>
          </a:bodyPr>
          <a:lstStyle/>
          <a:p>
            <a:pPr algn="l">
              <a:lnSpc>
                <a:spcPts val="6720"/>
              </a:lnSpc>
            </a:pPr>
            <a:r>
              <a:rPr lang="en-US" sz="5600" b="1" i="1">
                <a:solidFill>
                  <a:srgbClr val="000000"/>
                </a:solidFill>
                <a:latin typeface="TT Commons Pro Bold Italics"/>
                <a:ea typeface="TT Commons Pro Bold Italics"/>
                <a:cs typeface="TT Commons Pro Bold Italics"/>
                <a:sym typeface="TT Commons Pro Bold Italics"/>
              </a:rPr>
              <a:t>Person-centred theory</a:t>
            </a:r>
          </a:p>
          <a:p>
            <a:pPr algn="l">
              <a:lnSpc>
                <a:spcPts val="6720"/>
              </a:lnSpc>
            </a:pPr>
            <a:r>
              <a:rPr lang="en-US" sz="5600">
                <a:solidFill>
                  <a:srgbClr val="000000"/>
                </a:solidFill>
                <a:latin typeface="TT Commons Pro"/>
                <a:ea typeface="TT Commons Pro"/>
                <a:cs typeface="TT Commons Pro"/>
                <a:sym typeface="TT Commons Pro"/>
              </a:rPr>
              <a:t> and </a:t>
            </a:r>
            <a:r>
              <a:rPr lang="en-US" sz="5600" b="1" i="1">
                <a:solidFill>
                  <a:srgbClr val="000000"/>
                </a:solidFill>
                <a:latin typeface="TT Commons Pro Bold Italics"/>
                <a:ea typeface="TT Commons Pro Bold Italics"/>
                <a:cs typeface="TT Commons Pro Bold Italics"/>
                <a:sym typeface="TT Commons Pro Bold Italics"/>
              </a:rPr>
              <a:t>Attachment theory</a:t>
            </a:r>
            <a:r>
              <a:rPr lang="en-US" sz="5600">
                <a:solidFill>
                  <a:srgbClr val="000000"/>
                </a:solidFill>
                <a:latin typeface="TT Commons Pro"/>
                <a:ea typeface="TT Commons Pro"/>
                <a:cs typeface="TT Commons Pro"/>
                <a:sym typeface="TT Commons Pro"/>
              </a:rPr>
              <a:t>, informed by </a:t>
            </a:r>
            <a:r>
              <a:rPr lang="en-US" sz="5600" b="1" i="1">
                <a:solidFill>
                  <a:srgbClr val="000000"/>
                </a:solidFill>
                <a:latin typeface="TT Commons Pro Bold Italics"/>
                <a:ea typeface="TT Commons Pro Bold Italics"/>
                <a:cs typeface="TT Commons Pro Bold Italics"/>
                <a:sym typeface="TT Commons Pro Bold Italics"/>
              </a:rPr>
              <a:t>interpersonal neurobiology </a:t>
            </a:r>
          </a:p>
          <a:p>
            <a:pPr algn="l">
              <a:lnSpc>
                <a:spcPts val="6720"/>
              </a:lnSpc>
            </a:pPr>
            <a:endParaRPr lang="en-US" sz="5600" b="1" i="1">
              <a:solidFill>
                <a:srgbClr val="000000"/>
              </a:solidFill>
              <a:latin typeface="TT Commons Pro Bold Italics"/>
              <a:ea typeface="TT Commons Pro Bold Italics"/>
              <a:cs typeface="TT Commons Pro Bold Italics"/>
              <a:sym typeface="TT Commons Pro Bold Italics"/>
            </a:endParaRPr>
          </a:p>
        </p:txBody>
      </p:sp>
      <p:sp>
        <p:nvSpPr>
          <p:cNvPr id="9" name="TextBox 9"/>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TextBox 2"/>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4</a:t>
            </a:r>
          </a:p>
        </p:txBody>
      </p:sp>
      <p:grpSp>
        <p:nvGrpSpPr>
          <p:cNvPr id="3" name="Group 3"/>
          <p:cNvGrpSpPr/>
          <p:nvPr/>
        </p:nvGrpSpPr>
        <p:grpSpPr>
          <a:xfrm>
            <a:off x="1028700" y="4227800"/>
            <a:ext cx="17259300" cy="1831399"/>
            <a:chOff x="0" y="0"/>
            <a:chExt cx="23012400" cy="2441865"/>
          </a:xfrm>
        </p:grpSpPr>
        <p:sp>
          <p:nvSpPr>
            <p:cNvPr id="4" name="TextBox 4"/>
            <p:cNvSpPr txBox="1"/>
            <p:nvPr/>
          </p:nvSpPr>
          <p:spPr>
            <a:xfrm>
              <a:off x="0" y="-209550"/>
              <a:ext cx="23012400" cy="1672590"/>
            </a:xfrm>
            <a:prstGeom prst="rect">
              <a:avLst/>
            </a:prstGeom>
          </p:spPr>
          <p:txBody>
            <a:bodyPr lIns="0" tIns="0" rIns="0" bIns="0" rtlCol="0" anchor="t">
              <a:spAutoFit/>
            </a:bodyPr>
            <a:lstStyle/>
            <a:p>
              <a:pPr algn="l">
                <a:lnSpc>
                  <a:spcPts val="10800"/>
                </a:lnSpc>
              </a:pPr>
              <a:r>
                <a:rPr lang="en-US" sz="7200">
                  <a:solidFill>
                    <a:srgbClr val="000000"/>
                  </a:solidFill>
                  <a:latin typeface="TAN Mon Cheri"/>
                  <a:ea typeface="TAN Mon Cheri"/>
                  <a:cs typeface="TAN Mon Cheri"/>
                  <a:sym typeface="TAN Mon Cheri"/>
                </a:rPr>
                <a:t>WHAT IS NEURODIVERSITY?</a:t>
              </a:r>
            </a:p>
          </p:txBody>
        </p:sp>
        <p:sp>
          <p:nvSpPr>
            <p:cNvPr id="5" name="TextBox 5"/>
            <p:cNvSpPr txBox="1"/>
            <p:nvPr/>
          </p:nvSpPr>
          <p:spPr>
            <a:xfrm>
              <a:off x="0" y="1710557"/>
              <a:ext cx="23012400" cy="731308"/>
            </a:xfrm>
            <a:prstGeom prst="rect">
              <a:avLst/>
            </a:prstGeom>
          </p:spPr>
          <p:txBody>
            <a:bodyPr lIns="0" tIns="0" rIns="0" bIns="0" rtlCol="0" anchor="t">
              <a:spAutoFit/>
            </a:bodyPr>
            <a:lstStyle/>
            <a:p>
              <a:pPr algn="l">
                <a:lnSpc>
                  <a:spcPts val="455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colorful glowing gradient brush stroke "/>
          <p:cNvSpPr/>
          <p:nvPr/>
        </p:nvSpPr>
        <p:spPr>
          <a:xfrm rot="6381568">
            <a:off x="10828857" y="-3567569"/>
            <a:ext cx="13067819" cy="14379993"/>
          </a:xfrm>
          <a:custGeom>
            <a:avLst/>
            <a:gdLst/>
            <a:ahLst/>
            <a:cxnLst/>
            <a:rect l="l" t="t" r="r" b="b"/>
            <a:pathLst>
              <a:path w="13067819" h="14379993">
                <a:moveTo>
                  <a:pt x="0" y="0"/>
                </a:moveTo>
                <a:lnTo>
                  <a:pt x="13067819" y="0"/>
                </a:lnTo>
                <a:lnTo>
                  <a:pt x="13067819" y="14379993"/>
                </a:lnTo>
                <a:lnTo>
                  <a:pt x="0" y="14379993"/>
                </a:lnTo>
                <a:lnTo>
                  <a:pt x="0" y="0"/>
                </a:lnTo>
                <a:close/>
              </a:path>
            </a:pathLst>
          </a:custGeom>
          <a:blipFill>
            <a:blip r:embed="rId2"/>
            <a:stretch>
              <a:fillRect/>
            </a:stretch>
          </a:blipFill>
        </p:spPr>
        <p:txBody>
          <a:bodyPr/>
          <a:lstStyle/>
          <a:p>
            <a:endParaRPr lang="en-GB"/>
          </a:p>
        </p:txBody>
      </p:sp>
      <p:sp>
        <p:nvSpPr>
          <p:cNvPr id="3" name="Freeform 3" descr="an icon of a heart"/>
          <p:cNvSpPr/>
          <p:nvPr/>
        </p:nvSpPr>
        <p:spPr>
          <a:xfrm>
            <a:off x="398247" y="7238315"/>
            <a:ext cx="910708" cy="813014"/>
          </a:xfrm>
          <a:custGeom>
            <a:avLst/>
            <a:gdLst/>
            <a:ahLst/>
            <a:cxnLst/>
            <a:rect l="l" t="t" r="r" b="b"/>
            <a:pathLst>
              <a:path w="910708" h="813014">
                <a:moveTo>
                  <a:pt x="0" y="0"/>
                </a:moveTo>
                <a:lnTo>
                  <a:pt x="910708" y="0"/>
                </a:lnTo>
                <a:lnTo>
                  <a:pt x="910708" y="813014"/>
                </a:lnTo>
                <a:lnTo>
                  <a:pt x="0" y="813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1765294" y="4133850"/>
            <a:ext cx="15161544" cy="1981200"/>
          </a:xfrm>
          <a:prstGeom prst="rect">
            <a:avLst/>
          </a:prstGeom>
        </p:spPr>
        <p:txBody>
          <a:bodyPr lIns="0" tIns="0" rIns="0" bIns="0" rtlCol="0" anchor="t">
            <a:spAutoFit/>
          </a:bodyPr>
          <a:lstStyle/>
          <a:p>
            <a:pPr algn="l">
              <a:lnSpc>
                <a:spcPts val="3900"/>
              </a:lnSpc>
            </a:pPr>
            <a:r>
              <a:rPr lang="en-US" sz="3000">
                <a:solidFill>
                  <a:srgbClr val="000000"/>
                </a:solidFill>
                <a:latin typeface="TT Commons Pro"/>
                <a:ea typeface="TT Commons Pro"/>
                <a:cs typeface="TT Commons Pro"/>
                <a:sym typeface="TT Commons Pro"/>
              </a:rPr>
              <a:t>The </a:t>
            </a:r>
            <a:r>
              <a:rPr lang="en-US" sz="3000" b="1">
                <a:solidFill>
                  <a:srgbClr val="000000"/>
                </a:solidFill>
                <a:latin typeface="TT Commons Pro Bold"/>
                <a:ea typeface="TT Commons Pro Bold"/>
                <a:cs typeface="TT Commons Pro Bold"/>
                <a:sym typeface="TT Commons Pro Bold"/>
              </a:rPr>
              <a:t>variation in human brains and nervous systems.</a:t>
            </a:r>
            <a:r>
              <a:rPr lang="en-US" sz="3000">
                <a:solidFill>
                  <a:srgbClr val="000000"/>
                </a:solidFill>
                <a:latin typeface="TT Commons Pro"/>
                <a:ea typeface="TT Commons Pro"/>
                <a:cs typeface="TT Commons Pro"/>
                <a:sym typeface="TT Commons Pro"/>
              </a:rPr>
              <a:t> It is the idea that there is no one right way for the brain to function, and that the many different ways that people think, learn, and behave are all normal and valuable</a:t>
            </a:r>
          </a:p>
          <a:p>
            <a:pPr algn="l">
              <a:lnSpc>
                <a:spcPts val="3900"/>
              </a:lnSpc>
            </a:pPr>
            <a:endParaRPr lang="en-US" sz="3000">
              <a:solidFill>
                <a:srgbClr val="000000"/>
              </a:solidFill>
              <a:latin typeface="TT Commons Pro"/>
              <a:ea typeface="TT Commons Pro"/>
              <a:cs typeface="TT Commons Pro"/>
              <a:sym typeface="TT Commons Pro"/>
            </a:endParaRPr>
          </a:p>
        </p:txBody>
      </p:sp>
      <p:sp>
        <p:nvSpPr>
          <p:cNvPr id="5" name="TextBox 5"/>
          <p:cNvSpPr txBox="1"/>
          <p:nvPr/>
        </p:nvSpPr>
        <p:spPr>
          <a:xfrm>
            <a:off x="1765294" y="6794029"/>
            <a:ext cx="15016478" cy="1981200"/>
          </a:xfrm>
          <a:prstGeom prst="rect">
            <a:avLst/>
          </a:prstGeom>
        </p:spPr>
        <p:txBody>
          <a:bodyPr lIns="0" tIns="0" rIns="0" bIns="0" rtlCol="0" anchor="t">
            <a:spAutoFit/>
          </a:bodyPr>
          <a:lstStyle/>
          <a:p>
            <a:pPr algn="l">
              <a:lnSpc>
                <a:spcPts val="3900"/>
              </a:lnSpc>
            </a:pPr>
            <a:r>
              <a:rPr lang="en-US" sz="3000">
                <a:solidFill>
                  <a:srgbClr val="000000"/>
                </a:solidFill>
                <a:latin typeface="TT Commons Pro"/>
                <a:ea typeface="TT Commons Pro"/>
                <a:cs typeface="TT Commons Pro"/>
                <a:sym typeface="TT Commons Pro"/>
              </a:rPr>
              <a:t>Different thinking styles that affect how people communicate with the world around them. It is also an </a:t>
            </a:r>
            <a:r>
              <a:rPr lang="en-US" sz="3000" b="1">
                <a:solidFill>
                  <a:srgbClr val="000000"/>
                </a:solidFill>
                <a:latin typeface="TT Commons Pro Bold"/>
                <a:ea typeface="TT Commons Pro Bold"/>
                <a:cs typeface="TT Commons Pro Bold"/>
                <a:sym typeface="TT Commons Pro Bold"/>
              </a:rPr>
              <a:t>umbrella term</a:t>
            </a:r>
            <a:r>
              <a:rPr lang="en-US" sz="3000">
                <a:solidFill>
                  <a:srgbClr val="000000"/>
                </a:solidFill>
                <a:latin typeface="TT Commons Pro"/>
                <a:ea typeface="TT Commons Pro"/>
                <a:cs typeface="TT Commons Pro"/>
                <a:sym typeface="TT Commons Pro"/>
              </a:rPr>
              <a:t> - a word that sums up lots of different things. It includes autism, ADHD, dyslexia, dyspraxia, dyscalculia and Tourette's.</a:t>
            </a:r>
          </a:p>
          <a:p>
            <a:pPr algn="l">
              <a:lnSpc>
                <a:spcPts val="3900"/>
              </a:lnSpc>
            </a:pPr>
            <a:endParaRPr lang="en-US" sz="3000">
              <a:solidFill>
                <a:srgbClr val="000000"/>
              </a:solidFill>
              <a:latin typeface="TT Commons Pro"/>
              <a:ea typeface="TT Commons Pro"/>
              <a:cs typeface="TT Commons Pro"/>
              <a:sym typeface="TT Commons Pro"/>
            </a:endParaRPr>
          </a:p>
        </p:txBody>
      </p:sp>
      <p:sp>
        <p:nvSpPr>
          <p:cNvPr id="6" name="TextBox 6"/>
          <p:cNvSpPr txBox="1"/>
          <p:nvPr/>
        </p:nvSpPr>
        <p:spPr>
          <a:xfrm>
            <a:off x="1028700" y="866775"/>
            <a:ext cx="13537367" cy="20821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DEFINITIONS OF NEURODIVERSITY:</a:t>
            </a:r>
          </a:p>
        </p:txBody>
      </p:sp>
      <p:sp>
        <p:nvSpPr>
          <p:cNvPr id="7" name="TextBox 7"/>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5</a:t>
            </a:r>
          </a:p>
        </p:txBody>
      </p:sp>
      <p:sp>
        <p:nvSpPr>
          <p:cNvPr id="8" name="Freeform 8" descr="an icon of a heart"/>
          <p:cNvSpPr/>
          <p:nvPr/>
        </p:nvSpPr>
        <p:spPr>
          <a:xfrm>
            <a:off x="398247" y="4464977"/>
            <a:ext cx="910708" cy="813014"/>
          </a:xfrm>
          <a:custGeom>
            <a:avLst/>
            <a:gdLst/>
            <a:ahLst/>
            <a:cxnLst/>
            <a:rect l="l" t="t" r="r" b="b"/>
            <a:pathLst>
              <a:path w="910708" h="813014">
                <a:moveTo>
                  <a:pt x="0" y="0"/>
                </a:moveTo>
                <a:lnTo>
                  <a:pt x="910708" y="0"/>
                </a:lnTo>
                <a:lnTo>
                  <a:pt x="910708" y="813014"/>
                </a:lnTo>
                <a:lnTo>
                  <a:pt x="0" y="813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50000">
              <a:srgbClr val="C6A4BF">
                <a:alpha val="55000"/>
              </a:srgbClr>
            </a:gs>
            <a:gs pos="100000">
              <a:srgbClr val="EAA86B">
                <a:alpha val="55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563483" y="1028700"/>
            <a:ext cx="8695817" cy="8106998"/>
            <a:chOff x="0" y="0"/>
            <a:chExt cx="4876294" cy="4546106"/>
          </a:xfrm>
        </p:grpSpPr>
        <p:sp>
          <p:nvSpPr>
            <p:cNvPr id="3" name="Freeform 3">
              <a:extLst>
                <a:ext uri="{C183D7F6-B498-43B3-948B-1728B52AA6E4}">
                  <adec:decorative xmlns:adec="http://schemas.microsoft.com/office/drawing/2017/decorative" val="1"/>
                </a:ext>
              </a:extLst>
            </p:cNvPr>
            <p:cNvSpPr/>
            <p:nvPr/>
          </p:nvSpPr>
          <p:spPr>
            <a:xfrm>
              <a:off x="0" y="0"/>
              <a:ext cx="4876294" cy="4546106"/>
            </a:xfrm>
            <a:custGeom>
              <a:avLst/>
              <a:gdLst/>
              <a:ahLst/>
              <a:cxnLst/>
              <a:rect l="l" t="t" r="r" b="b"/>
              <a:pathLst>
                <a:path w="4876294" h="4546106">
                  <a:moveTo>
                    <a:pt x="4751834" y="4546106"/>
                  </a:moveTo>
                  <a:lnTo>
                    <a:pt x="124460" y="4546106"/>
                  </a:lnTo>
                  <a:cubicBezTo>
                    <a:pt x="55880" y="4546106"/>
                    <a:pt x="0" y="4490226"/>
                    <a:pt x="0" y="4421646"/>
                  </a:cubicBezTo>
                  <a:lnTo>
                    <a:pt x="0" y="124460"/>
                  </a:lnTo>
                  <a:cubicBezTo>
                    <a:pt x="0" y="55880"/>
                    <a:pt x="55880" y="0"/>
                    <a:pt x="124460" y="0"/>
                  </a:cubicBezTo>
                  <a:lnTo>
                    <a:pt x="4751834" y="0"/>
                  </a:lnTo>
                  <a:cubicBezTo>
                    <a:pt x="4820414" y="0"/>
                    <a:pt x="4876294" y="55880"/>
                    <a:pt x="4876294" y="124460"/>
                  </a:cubicBezTo>
                  <a:lnTo>
                    <a:pt x="4876294" y="4421646"/>
                  </a:lnTo>
                  <a:cubicBezTo>
                    <a:pt x="4876294" y="4490226"/>
                    <a:pt x="4820414" y="4546106"/>
                    <a:pt x="4751834" y="4546106"/>
                  </a:cubicBezTo>
                  <a:close/>
                </a:path>
              </a:pathLst>
            </a:custGeom>
            <a:solidFill>
              <a:srgbClr val="FFFFFF">
                <a:alpha val="40000"/>
              </a:srgbClr>
            </a:solidFill>
          </p:spPr>
          <p:txBody>
            <a:bodyPr/>
            <a:lstStyle/>
            <a:p>
              <a:endParaRPr lang="en-GB"/>
            </a:p>
          </p:txBody>
        </p:sp>
      </p:grpSp>
      <p:sp>
        <p:nvSpPr>
          <p:cNvPr id="4" name="Freeform 4"/>
          <p:cNvSpPr/>
          <p:nvPr/>
        </p:nvSpPr>
        <p:spPr>
          <a:xfrm>
            <a:off x="8909225" y="1388737"/>
            <a:ext cx="7952573" cy="7483048"/>
          </a:xfrm>
          <a:custGeom>
            <a:avLst/>
            <a:gdLst/>
            <a:ahLst/>
            <a:cxnLst/>
            <a:rect l="l" t="t" r="r" b="b"/>
            <a:pathLst>
              <a:path w="7952573" h="7483048">
                <a:moveTo>
                  <a:pt x="0" y="0"/>
                </a:moveTo>
                <a:lnTo>
                  <a:pt x="7952573" y="0"/>
                </a:lnTo>
                <a:lnTo>
                  <a:pt x="7952573" y="7483048"/>
                </a:lnTo>
                <a:lnTo>
                  <a:pt x="0" y="7483048"/>
                </a:lnTo>
                <a:lnTo>
                  <a:pt x="0" y="0"/>
                </a:lnTo>
                <a:close/>
              </a:path>
            </a:pathLst>
          </a:custGeom>
          <a:blipFill>
            <a:blip r:embed="rId2"/>
            <a:stretch>
              <a:fillRect/>
            </a:stretch>
          </a:blipFill>
        </p:spPr>
        <p:txBody>
          <a:bodyPr/>
          <a:lstStyle/>
          <a:p>
            <a:endParaRPr lang="en-GB"/>
          </a:p>
        </p:txBody>
      </p:sp>
      <p:grpSp>
        <p:nvGrpSpPr>
          <p:cNvPr id="5" name="Group 5"/>
          <p:cNvGrpSpPr/>
          <p:nvPr/>
        </p:nvGrpSpPr>
        <p:grpSpPr>
          <a:xfrm>
            <a:off x="1028700" y="4083507"/>
            <a:ext cx="6487353" cy="5795644"/>
            <a:chOff x="0" y="0"/>
            <a:chExt cx="8649805" cy="7727525"/>
          </a:xfrm>
        </p:grpSpPr>
        <p:sp>
          <p:nvSpPr>
            <p:cNvPr id="6" name="TextBox 6"/>
            <p:cNvSpPr txBox="1"/>
            <p:nvPr/>
          </p:nvSpPr>
          <p:spPr>
            <a:xfrm>
              <a:off x="0" y="7209365"/>
              <a:ext cx="8649805" cy="518160"/>
            </a:xfrm>
            <a:prstGeom prst="rect">
              <a:avLst/>
            </a:prstGeom>
          </p:spPr>
          <p:txBody>
            <a:bodyPr lIns="0" tIns="0" rIns="0" bIns="0" rtlCol="0" anchor="t">
              <a:spAutoFit/>
            </a:bodyPr>
            <a:lstStyle/>
            <a:p>
              <a:pPr algn="l">
                <a:lnSpc>
                  <a:spcPts val="3120"/>
                </a:lnSpc>
              </a:pPr>
              <a:endParaRPr/>
            </a:p>
          </p:txBody>
        </p:sp>
        <p:sp>
          <p:nvSpPr>
            <p:cNvPr id="7" name="TextBox 7"/>
            <p:cNvSpPr txBox="1"/>
            <p:nvPr/>
          </p:nvSpPr>
          <p:spPr>
            <a:xfrm>
              <a:off x="0" y="-38100"/>
              <a:ext cx="8649805" cy="6941820"/>
            </a:xfrm>
            <a:prstGeom prst="rect">
              <a:avLst/>
            </a:prstGeom>
          </p:spPr>
          <p:txBody>
            <a:bodyPr lIns="0" tIns="0" rIns="0" bIns="0" rtlCol="0" anchor="t">
              <a:spAutoFit/>
            </a:bodyPr>
            <a:lstStyle/>
            <a:p>
              <a:pPr algn="l">
                <a:lnSpc>
                  <a:spcPts val="4679"/>
                </a:lnSpc>
              </a:pPr>
              <a:r>
                <a:rPr lang="en-US" sz="3599">
                  <a:solidFill>
                    <a:srgbClr val="000000"/>
                  </a:solidFill>
                  <a:latin typeface="TT Commons Pro"/>
                  <a:ea typeface="TT Commons Pro"/>
                  <a:cs typeface="TT Commons Pro"/>
                  <a:sym typeface="TT Commons Pro"/>
                </a:rPr>
                <a:t>A lifelong neurological condition characterised by </a:t>
              </a:r>
              <a:r>
                <a:rPr lang="en-US" sz="3599" b="1">
                  <a:solidFill>
                    <a:srgbClr val="000000"/>
                  </a:solidFill>
                  <a:latin typeface="TT Commons Pro Bold"/>
                  <a:ea typeface="TT Commons Pro Bold"/>
                  <a:cs typeface="TT Commons Pro Bold"/>
                  <a:sym typeface="TT Commons Pro Bold"/>
                </a:rPr>
                <a:t>social and communication </a:t>
              </a:r>
              <a:r>
                <a:rPr lang="en-US" sz="3599">
                  <a:solidFill>
                    <a:srgbClr val="000000"/>
                  </a:solidFill>
                  <a:latin typeface="TT Commons Pro"/>
                  <a:ea typeface="TT Commons Pro"/>
                  <a:cs typeface="TT Commons Pro"/>
                  <a:sym typeface="TT Commons Pro"/>
                </a:rPr>
                <a:t>difficulties, </a:t>
              </a:r>
              <a:r>
                <a:rPr lang="en-US" sz="3599" b="1">
                  <a:solidFill>
                    <a:srgbClr val="000000"/>
                  </a:solidFill>
                  <a:latin typeface="TT Commons Pro Bold"/>
                  <a:ea typeface="TT Commons Pro Bold"/>
                  <a:cs typeface="TT Commons Pro Bold"/>
                  <a:sym typeface="TT Commons Pro Bold"/>
                </a:rPr>
                <a:t>repetitive</a:t>
              </a:r>
              <a:r>
                <a:rPr lang="en-US" sz="3599">
                  <a:solidFill>
                    <a:srgbClr val="000000"/>
                  </a:solidFill>
                  <a:latin typeface="TT Commons Pro"/>
                  <a:ea typeface="TT Commons Pro"/>
                  <a:cs typeface="TT Commons Pro"/>
                  <a:sym typeface="TT Commons Pro"/>
                </a:rPr>
                <a:t> and </a:t>
              </a:r>
              <a:r>
                <a:rPr lang="en-US" sz="3599" b="1">
                  <a:solidFill>
                    <a:srgbClr val="000000"/>
                  </a:solidFill>
                  <a:latin typeface="TT Commons Pro Bold"/>
                  <a:ea typeface="TT Commons Pro Bold"/>
                  <a:cs typeface="TT Commons Pro Bold"/>
                  <a:sym typeface="TT Commons Pro Bold"/>
                </a:rPr>
                <a:t>restrictive</a:t>
              </a:r>
              <a:r>
                <a:rPr lang="en-US" sz="3599">
                  <a:solidFill>
                    <a:srgbClr val="000000"/>
                  </a:solidFill>
                  <a:latin typeface="TT Commons Pro"/>
                  <a:ea typeface="TT Commons Pro"/>
                  <a:cs typeface="TT Commons Pro"/>
                  <a:sym typeface="TT Commons Pro"/>
                </a:rPr>
                <a:t> behaviour, </a:t>
              </a:r>
              <a:r>
                <a:rPr lang="en-US" sz="3599" b="1">
                  <a:solidFill>
                    <a:srgbClr val="000000"/>
                  </a:solidFill>
                  <a:latin typeface="TT Commons Pro Bold"/>
                  <a:ea typeface="TT Commons Pro Bold"/>
                  <a:cs typeface="TT Commons Pro Bold"/>
                  <a:sym typeface="TT Commons Pro Bold"/>
                </a:rPr>
                <a:t>sensory processing </a:t>
              </a:r>
              <a:r>
                <a:rPr lang="en-US" sz="3599">
                  <a:solidFill>
                    <a:srgbClr val="000000"/>
                  </a:solidFill>
                  <a:latin typeface="TT Commons Pro"/>
                  <a:ea typeface="TT Commons Pro"/>
                  <a:cs typeface="TT Commons Pro"/>
                  <a:sym typeface="TT Commons Pro"/>
                </a:rPr>
                <a:t>differences, highly </a:t>
              </a:r>
              <a:r>
                <a:rPr lang="en-US" sz="3599" b="1">
                  <a:solidFill>
                    <a:srgbClr val="000000"/>
                  </a:solidFill>
                  <a:latin typeface="TT Commons Pro Bold"/>
                  <a:ea typeface="TT Commons Pro Bold"/>
                  <a:cs typeface="TT Commons Pro Bold"/>
                  <a:sym typeface="TT Commons Pro Bold"/>
                </a:rPr>
                <a:t>focused interests </a:t>
              </a:r>
              <a:r>
                <a:rPr lang="en-US" sz="3599">
                  <a:solidFill>
                    <a:srgbClr val="000000"/>
                  </a:solidFill>
                  <a:latin typeface="TT Commons Pro"/>
                  <a:ea typeface="TT Commons Pro"/>
                  <a:cs typeface="TT Commons Pro"/>
                  <a:sym typeface="TT Commons Pro"/>
                </a:rPr>
                <a:t>and </a:t>
              </a:r>
              <a:r>
                <a:rPr lang="en-US" sz="3599" b="1">
                  <a:solidFill>
                    <a:srgbClr val="000000"/>
                  </a:solidFill>
                  <a:latin typeface="TT Commons Pro Bold"/>
                  <a:ea typeface="TT Commons Pro Bold"/>
                  <a:cs typeface="TT Commons Pro Bold"/>
                  <a:sym typeface="TT Commons Pro Bold"/>
                </a:rPr>
                <a:t>meltdowns</a:t>
              </a:r>
              <a:r>
                <a:rPr lang="en-US" sz="3599">
                  <a:solidFill>
                    <a:srgbClr val="000000"/>
                  </a:solidFill>
                  <a:latin typeface="TT Commons Pro"/>
                  <a:ea typeface="TT Commons Pro"/>
                  <a:cs typeface="TT Commons Pro"/>
                  <a:sym typeface="TT Commons Pro"/>
                </a:rPr>
                <a:t>/shutdowns.</a:t>
              </a:r>
            </a:p>
            <a:p>
              <a:pPr algn="l">
                <a:lnSpc>
                  <a:spcPts val="3900"/>
                </a:lnSpc>
              </a:pPr>
              <a:endParaRPr lang="en-US" sz="3599">
                <a:solidFill>
                  <a:srgbClr val="000000"/>
                </a:solidFill>
                <a:latin typeface="TT Commons Pro"/>
                <a:ea typeface="TT Commons Pro"/>
                <a:cs typeface="TT Commons Pro"/>
                <a:sym typeface="TT Commons Pro"/>
              </a:endParaRPr>
            </a:p>
          </p:txBody>
        </p:sp>
      </p:grpSp>
      <p:grpSp>
        <p:nvGrpSpPr>
          <p:cNvPr id="8" name="Group 8"/>
          <p:cNvGrpSpPr/>
          <p:nvPr/>
        </p:nvGrpSpPr>
        <p:grpSpPr>
          <a:xfrm>
            <a:off x="-39326" y="1028700"/>
            <a:ext cx="8602809" cy="2542230"/>
            <a:chOff x="0" y="0"/>
            <a:chExt cx="11470412" cy="3389640"/>
          </a:xfrm>
        </p:grpSpPr>
        <p:sp>
          <p:nvSpPr>
            <p:cNvPr id="9" name="TextBox 9"/>
            <p:cNvSpPr txBox="1"/>
            <p:nvPr/>
          </p:nvSpPr>
          <p:spPr>
            <a:xfrm>
              <a:off x="0" y="2658332"/>
              <a:ext cx="10323338" cy="731308"/>
            </a:xfrm>
            <a:prstGeom prst="rect">
              <a:avLst/>
            </a:prstGeom>
          </p:spPr>
          <p:txBody>
            <a:bodyPr lIns="0" tIns="0" rIns="0" bIns="0" rtlCol="0" anchor="t">
              <a:spAutoFit/>
            </a:bodyPr>
            <a:lstStyle/>
            <a:p>
              <a:pPr algn="l">
                <a:lnSpc>
                  <a:spcPts val="4550"/>
                </a:lnSpc>
              </a:pPr>
              <a:endParaRPr/>
            </a:p>
          </p:txBody>
        </p:sp>
        <p:sp>
          <p:nvSpPr>
            <p:cNvPr id="10" name="TextBox 10"/>
            <p:cNvSpPr txBox="1"/>
            <p:nvPr/>
          </p:nvSpPr>
          <p:spPr>
            <a:xfrm>
              <a:off x="0" y="0"/>
              <a:ext cx="11470412" cy="2413000"/>
            </a:xfrm>
            <a:prstGeom prst="rect">
              <a:avLst/>
            </a:prstGeom>
          </p:spPr>
          <p:txBody>
            <a:bodyPr lIns="0" tIns="0" rIns="0" bIns="0" rtlCol="0" anchor="t">
              <a:spAutoFit/>
            </a:bodyPr>
            <a:lstStyle/>
            <a:p>
              <a:pPr algn="ctr">
                <a:lnSpc>
                  <a:spcPts val="7199"/>
                </a:lnSpc>
              </a:pPr>
              <a:r>
                <a:rPr lang="en-US" sz="5999" b="1" u="sng">
                  <a:solidFill>
                    <a:srgbClr val="000000"/>
                  </a:solidFill>
                  <a:latin typeface="TT Commons Pro Bold"/>
                  <a:ea typeface="TT Commons Pro Bold"/>
                  <a:cs typeface="TT Commons Pro Bold"/>
                  <a:sym typeface="TT Commons Pro Bold"/>
                </a:rPr>
                <a:t>AUTISM SPECTRUM DISORDER (ASD)</a:t>
              </a:r>
            </a:p>
          </p:txBody>
        </p:sp>
      </p:grpSp>
      <p:sp>
        <p:nvSpPr>
          <p:cNvPr id="11" name="TextBox 11"/>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rot="1386800">
            <a:off x="-10874373" y="-7994638"/>
            <a:ext cx="16785154" cy="19718242"/>
          </a:xfrm>
          <a:custGeom>
            <a:avLst/>
            <a:gdLst/>
            <a:ahLst/>
            <a:cxnLst/>
            <a:rect l="l" t="t" r="r" b="b"/>
            <a:pathLst>
              <a:path w="16785154" h="19718242">
                <a:moveTo>
                  <a:pt x="0" y="0"/>
                </a:moveTo>
                <a:lnTo>
                  <a:pt x="16785153" y="0"/>
                </a:lnTo>
                <a:lnTo>
                  <a:pt x="16785153" y="19718242"/>
                </a:lnTo>
                <a:lnTo>
                  <a:pt x="0" y="19718242"/>
                </a:lnTo>
                <a:lnTo>
                  <a:pt x="0" y="0"/>
                </a:lnTo>
                <a:close/>
              </a:path>
            </a:pathLst>
          </a:custGeom>
          <a:blipFill>
            <a:blip r:embed="rId2"/>
            <a:stretch>
              <a:fillRect/>
            </a:stretch>
          </a:blipFill>
        </p:spPr>
        <p:txBody>
          <a:bodyPr/>
          <a:lstStyle/>
          <a:p>
            <a:endParaRPr lang="en-GB"/>
          </a:p>
        </p:txBody>
      </p:sp>
      <p:sp>
        <p:nvSpPr>
          <p:cNvPr id="3" name="Freeform 3" descr="a glowing gradient brush stroke"/>
          <p:cNvSpPr/>
          <p:nvPr/>
        </p:nvSpPr>
        <p:spPr>
          <a:xfrm>
            <a:off x="4867345" y="866845"/>
            <a:ext cx="8553310" cy="8553310"/>
          </a:xfrm>
          <a:custGeom>
            <a:avLst/>
            <a:gdLst/>
            <a:ahLst/>
            <a:cxnLst/>
            <a:rect l="l" t="t" r="r" b="b"/>
            <a:pathLst>
              <a:path w="8553310" h="8553310">
                <a:moveTo>
                  <a:pt x="0" y="0"/>
                </a:moveTo>
                <a:lnTo>
                  <a:pt x="8553310" y="0"/>
                </a:lnTo>
                <a:lnTo>
                  <a:pt x="8553310" y="8553310"/>
                </a:lnTo>
                <a:lnTo>
                  <a:pt x="0" y="8553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776759">
            <a:off x="14172769" y="4457560"/>
            <a:ext cx="12435485" cy="11098670"/>
          </a:xfrm>
          <a:custGeom>
            <a:avLst/>
            <a:gdLst/>
            <a:ahLst/>
            <a:cxnLst/>
            <a:rect l="l" t="t" r="r" b="b"/>
            <a:pathLst>
              <a:path w="12435485" h="11098670">
                <a:moveTo>
                  <a:pt x="0" y="0"/>
                </a:moveTo>
                <a:lnTo>
                  <a:pt x="12435485" y="0"/>
                </a:lnTo>
                <a:lnTo>
                  <a:pt x="12435485" y="11098671"/>
                </a:lnTo>
                <a:lnTo>
                  <a:pt x="0" y="11098671"/>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10212220" y="1864483"/>
            <a:ext cx="6416870" cy="6560661"/>
            <a:chOff x="0" y="0"/>
            <a:chExt cx="4732153" cy="4838192"/>
          </a:xfrm>
        </p:grpSpPr>
        <p:sp>
          <p:nvSpPr>
            <p:cNvPr id="6" name="Freeform 6">
              <a:extLst>
                <a:ext uri="{C183D7F6-B498-43B3-948B-1728B52AA6E4}">
                  <adec:decorative xmlns:adec="http://schemas.microsoft.com/office/drawing/2017/decorative" val="1"/>
                </a:ext>
              </a:extLst>
            </p:cNvPr>
            <p:cNvSpPr/>
            <p:nvPr/>
          </p:nvSpPr>
          <p:spPr>
            <a:xfrm>
              <a:off x="0" y="0"/>
              <a:ext cx="4732153" cy="4838192"/>
            </a:xfrm>
            <a:custGeom>
              <a:avLst/>
              <a:gdLst/>
              <a:ahLst/>
              <a:cxnLst/>
              <a:rect l="l" t="t" r="r" b="b"/>
              <a:pathLst>
                <a:path w="4732153" h="4838192">
                  <a:moveTo>
                    <a:pt x="4607693" y="4838192"/>
                  </a:moveTo>
                  <a:lnTo>
                    <a:pt x="124460" y="4838192"/>
                  </a:lnTo>
                  <a:cubicBezTo>
                    <a:pt x="55880" y="4838192"/>
                    <a:pt x="0" y="4782312"/>
                    <a:pt x="0" y="4713732"/>
                  </a:cubicBezTo>
                  <a:lnTo>
                    <a:pt x="0" y="124460"/>
                  </a:lnTo>
                  <a:cubicBezTo>
                    <a:pt x="0" y="55880"/>
                    <a:pt x="55880" y="0"/>
                    <a:pt x="124460" y="0"/>
                  </a:cubicBezTo>
                  <a:lnTo>
                    <a:pt x="4607693" y="0"/>
                  </a:lnTo>
                  <a:cubicBezTo>
                    <a:pt x="4676273" y="0"/>
                    <a:pt x="4732153" y="55880"/>
                    <a:pt x="4732153" y="124460"/>
                  </a:cubicBezTo>
                  <a:lnTo>
                    <a:pt x="4732153" y="4713732"/>
                  </a:lnTo>
                  <a:cubicBezTo>
                    <a:pt x="4732153" y="4782312"/>
                    <a:pt x="4676273" y="4838192"/>
                    <a:pt x="4607693" y="4838192"/>
                  </a:cubicBezTo>
                  <a:close/>
                </a:path>
              </a:pathLst>
            </a:custGeom>
            <a:solidFill>
              <a:srgbClr val="FFFFFF">
                <a:alpha val="29804"/>
              </a:srgbClr>
            </a:solidFill>
          </p:spPr>
          <p:txBody>
            <a:bodyPr/>
            <a:lstStyle/>
            <a:p>
              <a:endParaRPr lang="en-GB"/>
            </a:p>
          </p:txBody>
        </p:sp>
      </p:grpSp>
      <p:sp>
        <p:nvSpPr>
          <p:cNvPr id="7" name="Freeform 7"/>
          <p:cNvSpPr/>
          <p:nvPr/>
        </p:nvSpPr>
        <p:spPr>
          <a:xfrm>
            <a:off x="9737286" y="2640725"/>
            <a:ext cx="7980080" cy="7122221"/>
          </a:xfrm>
          <a:custGeom>
            <a:avLst/>
            <a:gdLst/>
            <a:ahLst/>
            <a:cxnLst/>
            <a:rect l="l" t="t" r="r" b="b"/>
            <a:pathLst>
              <a:path w="7980080" h="7122221">
                <a:moveTo>
                  <a:pt x="0" y="0"/>
                </a:moveTo>
                <a:lnTo>
                  <a:pt x="7980080" y="0"/>
                </a:lnTo>
                <a:lnTo>
                  <a:pt x="7980080" y="7122222"/>
                </a:lnTo>
                <a:lnTo>
                  <a:pt x="0" y="7122222"/>
                </a:lnTo>
                <a:lnTo>
                  <a:pt x="0" y="0"/>
                </a:lnTo>
                <a:close/>
              </a:path>
            </a:pathLst>
          </a:custGeom>
          <a:blipFill>
            <a:blip r:embed="rId6"/>
            <a:stretch>
              <a:fillRect/>
            </a:stretch>
          </a:blipFill>
        </p:spPr>
        <p:txBody>
          <a:bodyPr/>
          <a:lstStyle/>
          <a:p>
            <a:endParaRPr lang="en-GB"/>
          </a:p>
        </p:txBody>
      </p:sp>
      <p:sp>
        <p:nvSpPr>
          <p:cNvPr id="8" name="TextBox 8"/>
          <p:cNvSpPr txBox="1"/>
          <p:nvPr/>
        </p:nvSpPr>
        <p:spPr>
          <a:xfrm>
            <a:off x="1291349" y="3552603"/>
            <a:ext cx="6036852" cy="5419725"/>
          </a:xfrm>
          <a:prstGeom prst="rect">
            <a:avLst/>
          </a:prstGeom>
        </p:spPr>
        <p:txBody>
          <a:bodyPr lIns="0" tIns="0" rIns="0" bIns="0" rtlCol="0" anchor="t">
            <a:spAutoFit/>
          </a:bodyPr>
          <a:lstStyle/>
          <a:p>
            <a:pPr algn="l">
              <a:lnSpc>
                <a:spcPts val="5160"/>
              </a:lnSpc>
            </a:pPr>
            <a:r>
              <a:rPr lang="en-US" sz="4300">
                <a:solidFill>
                  <a:srgbClr val="000000"/>
                </a:solidFill>
                <a:latin typeface="TT Commons Pro"/>
                <a:ea typeface="TT Commons Pro"/>
                <a:cs typeface="TT Commons Pro"/>
                <a:sym typeface="TT Commons Pro"/>
              </a:rPr>
              <a:t>A lifelong neurological condition characterised by </a:t>
            </a:r>
            <a:r>
              <a:rPr lang="en-US" sz="4300" b="1">
                <a:solidFill>
                  <a:srgbClr val="000000"/>
                </a:solidFill>
                <a:latin typeface="TT Commons Pro Bold"/>
                <a:ea typeface="TT Commons Pro Bold"/>
                <a:cs typeface="TT Commons Pro Bold"/>
                <a:sym typeface="TT Commons Pro Bold"/>
              </a:rPr>
              <a:t>inattentive </a:t>
            </a:r>
            <a:r>
              <a:rPr lang="en-US" sz="4300">
                <a:solidFill>
                  <a:srgbClr val="000000"/>
                </a:solidFill>
                <a:latin typeface="TT Commons Pro"/>
                <a:ea typeface="TT Commons Pro"/>
                <a:cs typeface="TT Commons Pro"/>
                <a:sym typeface="TT Commons Pro"/>
              </a:rPr>
              <a:t>and/or </a:t>
            </a:r>
            <a:r>
              <a:rPr lang="en-US" sz="4300" b="1">
                <a:solidFill>
                  <a:srgbClr val="000000"/>
                </a:solidFill>
                <a:latin typeface="TT Commons Pro Bold"/>
                <a:ea typeface="TT Commons Pro Bold"/>
                <a:cs typeface="TT Commons Pro Bold"/>
                <a:sym typeface="TT Commons Pro Bold"/>
              </a:rPr>
              <a:t>hyperactive behaviours </a:t>
            </a:r>
            <a:r>
              <a:rPr lang="en-US" sz="4300">
                <a:solidFill>
                  <a:srgbClr val="000000"/>
                </a:solidFill>
                <a:latin typeface="TT Commons Pro"/>
                <a:ea typeface="TT Commons Pro"/>
                <a:cs typeface="TT Commons Pro"/>
                <a:sym typeface="TT Commons Pro"/>
              </a:rPr>
              <a:t>which that make it difficult to function on a </a:t>
            </a:r>
            <a:r>
              <a:rPr lang="en-US" sz="4300" b="1">
                <a:solidFill>
                  <a:srgbClr val="000000"/>
                </a:solidFill>
                <a:latin typeface="TT Commons Pro Bold"/>
                <a:ea typeface="TT Commons Pro Bold"/>
                <a:cs typeface="TT Commons Pro Bold"/>
                <a:sym typeface="TT Commons Pro Bold"/>
              </a:rPr>
              <a:t>day-to-day basis.</a:t>
            </a:r>
          </a:p>
          <a:p>
            <a:pPr algn="l">
              <a:lnSpc>
                <a:spcPts val="6959"/>
              </a:lnSpc>
            </a:pPr>
            <a:endParaRPr lang="en-US" sz="4300" b="1">
              <a:solidFill>
                <a:srgbClr val="000000"/>
              </a:solidFill>
              <a:latin typeface="TT Commons Pro Bold"/>
              <a:ea typeface="TT Commons Pro Bold"/>
              <a:cs typeface="TT Commons Pro Bold"/>
              <a:sym typeface="TT Commons Pro Bold"/>
            </a:endParaRPr>
          </a:p>
        </p:txBody>
      </p:sp>
      <p:sp>
        <p:nvSpPr>
          <p:cNvPr id="9" name="TextBox 9"/>
          <p:cNvSpPr txBox="1"/>
          <p:nvPr/>
        </p:nvSpPr>
        <p:spPr>
          <a:xfrm>
            <a:off x="17735509" y="9572446"/>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7</a:t>
            </a:r>
          </a:p>
        </p:txBody>
      </p:sp>
      <p:sp>
        <p:nvSpPr>
          <p:cNvPr id="10" name="TextBox 10"/>
          <p:cNvSpPr txBox="1"/>
          <p:nvPr/>
        </p:nvSpPr>
        <p:spPr>
          <a:xfrm>
            <a:off x="2850475" y="123825"/>
            <a:ext cx="12587049" cy="1809750"/>
          </a:xfrm>
          <a:prstGeom prst="rect">
            <a:avLst/>
          </a:prstGeom>
        </p:spPr>
        <p:txBody>
          <a:bodyPr lIns="0" tIns="0" rIns="0" bIns="0" rtlCol="0" anchor="t">
            <a:spAutoFit/>
          </a:bodyPr>
          <a:lstStyle/>
          <a:p>
            <a:pPr marL="0" lvl="0" indent="0" algn="ctr">
              <a:lnSpc>
                <a:spcPts val="7199"/>
              </a:lnSpc>
              <a:spcBef>
                <a:spcPct val="0"/>
              </a:spcBef>
            </a:pPr>
            <a:r>
              <a:rPr lang="en-US" sz="5999" b="1" u="sng" strike="noStrike">
                <a:solidFill>
                  <a:srgbClr val="000000"/>
                </a:solidFill>
                <a:latin typeface="TT Commons Pro Bold"/>
                <a:ea typeface="TT Commons Pro Bold"/>
                <a:cs typeface="TT Commons Pro Bold"/>
                <a:sym typeface="TT Commons Pro Bold"/>
              </a:rPr>
              <a:t>ATTENTION DEFICIT</a:t>
            </a:r>
          </a:p>
          <a:p>
            <a:pPr marL="0" lvl="0" indent="0" algn="ctr">
              <a:lnSpc>
                <a:spcPts val="7199"/>
              </a:lnSpc>
              <a:spcBef>
                <a:spcPct val="0"/>
              </a:spcBef>
            </a:pPr>
            <a:r>
              <a:rPr lang="en-US" sz="5999" b="1" u="sng" strike="noStrike">
                <a:solidFill>
                  <a:srgbClr val="000000"/>
                </a:solidFill>
                <a:latin typeface="TT Commons Pro Bold"/>
                <a:ea typeface="TT Commons Pro Bold"/>
                <a:cs typeface="TT Commons Pro Bold"/>
                <a:sym typeface="TT Commons Pro Bold"/>
              </a:rPr>
              <a:t> HYPERACTIVITY DISORDER (ADHD)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0E0">
                <a:alpha val="100000"/>
              </a:srgbClr>
            </a:gs>
            <a:gs pos="100000">
              <a:srgbClr val="F8E7ED">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8</a:t>
            </a:r>
          </a:p>
        </p:txBody>
      </p:sp>
      <p:grpSp>
        <p:nvGrpSpPr>
          <p:cNvPr id="3" name="Group 3"/>
          <p:cNvGrpSpPr/>
          <p:nvPr/>
        </p:nvGrpSpPr>
        <p:grpSpPr>
          <a:xfrm>
            <a:off x="1707209" y="2739563"/>
            <a:ext cx="3683701" cy="1602050"/>
            <a:chOff x="0" y="0"/>
            <a:chExt cx="1217819" cy="529632"/>
          </a:xfrm>
        </p:grpSpPr>
        <p:sp>
          <p:nvSpPr>
            <p:cNvPr id="4" name="Freeform 4"/>
            <p:cNvSpPr/>
            <p:nvPr/>
          </p:nvSpPr>
          <p:spPr>
            <a:xfrm>
              <a:off x="0" y="0"/>
              <a:ext cx="1217818" cy="529632"/>
            </a:xfrm>
            <a:custGeom>
              <a:avLst/>
              <a:gdLst/>
              <a:ahLst/>
              <a:cxnLst/>
              <a:rect l="l" t="t" r="r" b="b"/>
              <a:pathLst>
                <a:path w="1217818" h="529632">
                  <a:moveTo>
                    <a:pt x="42033" y="0"/>
                  </a:moveTo>
                  <a:lnTo>
                    <a:pt x="1175785" y="0"/>
                  </a:lnTo>
                  <a:cubicBezTo>
                    <a:pt x="1198999" y="0"/>
                    <a:pt x="1217818" y="18819"/>
                    <a:pt x="1217818" y="42033"/>
                  </a:cubicBezTo>
                  <a:lnTo>
                    <a:pt x="1217818" y="487599"/>
                  </a:lnTo>
                  <a:cubicBezTo>
                    <a:pt x="1217818" y="498746"/>
                    <a:pt x="1213390" y="509438"/>
                    <a:pt x="1205507" y="517321"/>
                  </a:cubicBezTo>
                  <a:cubicBezTo>
                    <a:pt x="1197624" y="525203"/>
                    <a:pt x="1186933" y="529632"/>
                    <a:pt x="1175785" y="529632"/>
                  </a:cubicBezTo>
                  <a:lnTo>
                    <a:pt x="42033" y="529632"/>
                  </a:lnTo>
                  <a:cubicBezTo>
                    <a:pt x="18819" y="529632"/>
                    <a:pt x="0" y="510813"/>
                    <a:pt x="0" y="487599"/>
                  </a:cubicBezTo>
                  <a:lnTo>
                    <a:pt x="0" y="42033"/>
                  </a:lnTo>
                  <a:cubicBezTo>
                    <a:pt x="0" y="30885"/>
                    <a:pt x="4429" y="20194"/>
                    <a:pt x="12311" y="12311"/>
                  </a:cubicBezTo>
                  <a:cubicBezTo>
                    <a:pt x="20194" y="4429"/>
                    <a:pt x="30885" y="0"/>
                    <a:pt x="42033" y="0"/>
                  </a:cubicBezTo>
                  <a:close/>
                </a:path>
              </a:pathLst>
            </a:custGeom>
            <a:solidFill>
              <a:srgbClr val="FFDE59"/>
            </a:solidFill>
            <a:ln w="19050" cap="sq">
              <a:solidFill>
                <a:srgbClr val="FADCE6"/>
              </a:solidFill>
              <a:prstDash val="solid"/>
              <a:miter/>
            </a:ln>
          </p:spPr>
          <p:txBody>
            <a:bodyPr/>
            <a:lstStyle/>
            <a:p>
              <a:endParaRPr lang="en-GB"/>
            </a:p>
          </p:txBody>
        </p:sp>
        <p:sp>
          <p:nvSpPr>
            <p:cNvPr id="5" name="TextBox 5"/>
            <p:cNvSpPr txBox="1"/>
            <p:nvPr/>
          </p:nvSpPr>
          <p:spPr>
            <a:xfrm>
              <a:off x="0" y="-85725"/>
              <a:ext cx="1217819" cy="615357"/>
            </a:xfrm>
            <a:prstGeom prst="rect">
              <a:avLst/>
            </a:prstGeom>
          </p:spPr>
          <p:txBody>
            <a:bodyPr lIns="50800" tIns="50800" rIns="50800" bIns="50800" rtlCol="0" anchor="ctr"/>
            <a:lstStyle/>
            <a:p>
              <a:pPr algn="ctr">
                <a:lnSpc>
                  <a:spcPts val="7019"/>
                </a:lnSpc>
              </a:pPr>
              <a:r>
                <a:rPr lang="en-US" sz="5199" b="1" dirty="0">
                  <a:solidFill>
                    <a:srgbClr val="000000"/>
                  </a:solidFill>
                  <a:latin typeface="TT Commons Pro Bold"/>
                  <a:ea typeface="TT Commons Pro Bold"/>
                  <a:cs typeface="TT Commons Pro Bold"/>
                  <a:sym typeface="TT Commons Pro Bold"/>
                </a:rPr>
                <a:t>An Excuse?</a:t>
              </a:r>
            </a:p>
          </p:txBody>
        </p:sp>
      </p:grpSp>
      <p:grpSp>
        <p:nvGrpSpPr>
          <p:cNvPr id="6" name="Group 6"/>
          <p:cNvGrpSpPr/>
          <p:nvPr/>
        </p:nvGrpSpPr>
        <p:grpSpPr>
          <a:xfrm>
            <a:off x="13087835" y="2480062"/>
            <a:ext cx="3683701" cy="2121050"/>
            <a:chOff x="0" y="0"/>
            <a:chExt cx="1217819" cy="701212"/>
          </a:xfrm>
        </p:grpSpPr>
        <p:sp>
          <p:nvSpPr>
            <p:cNvPr id="7" name="Freeform 7"/>
            <p:cNvSpPr/>
            <p:nvPr/>
          </p:nvSpPr>
          <p:spPr>
            <a:xfrm>
              <a:off x="0" y="0"/>
              <a:ext cx="1217818" cy="701212"/>
            </a:xfrm>
            <a:custGeom>
              <a:avLst/>
              <a:gdLst/>
              <a:ahLst/>
              <a:cxnLst/>
              <a:rect l="l" t="t" r="r" b="b"/>
              <a:pathLst>
                <a:path w="1217818" h="701212">
                  <a:moveTo>
                    <a:pt x="42033" y="0"/>
                  </a:moveTo>
                  <a:lnTo>
                    <a:pt x="1175785" y="0"/>
                  </a:lnTo>
                  <a:cubicBezTo>
                    <a:pt x="1198999" y="0"/>
                    <a:pt x="1217818" y="18819"/>
                    <a:pt x="1217818" y="42033"/>
                  </a:cubicBezTo>
                  <a:lnTo>
                    <a:pt x="1217818" y="659178"/>
                  </a:lnTo>
                  <a:cubicBezTo>
                    <a:pt x="1217818" y="682393"/>
                    <a:pt x="1198999" y="701212"/>
                    <a:pt x="1175785" y="701212"/>
                  </a:cubicBezTo>
                  <a:lnTo>
                    <a:pt x="42033" y="701212"/>
                  </a:lnTo>
                  <a:cubicBezTo>
                    <a:pt x="30885" y="701212"/>
                    <a:pt x="20194" y="696783"/>
                    <a:pt x="12311" y="688900"/>
                  </a:cubicBezTo>
                  <a:cubicBezTo>
                    <a:pt x="4429" y="681018"/>
                    <a:pt x="0" y="670326"/>
                    <a:pt x="0" y="659178"/>
                  </a:cubicBezTo>
                  <a:lnTo>
                    <a:pt x="0" y="42033"/>
                  </a:lnTo>
                  <a:cubicBezTo>
                    <a:pt x="0" y="30885"/>
                    <a:pt x="4429" y="20194"/>
                    <a:pt x="12311" y="12311"/>
                  </a:cubicBezTo>
                  <a:cubicBezTo>
                    <a:pt x="20194" y="4429"/>
                    <a:pt x="30885" y="0"/>
                    <a:pt x="42033" y="0"/>
                  </a:cubicBezTo>
                  <a:close/>
                </a:path>
              </a:pathLst>
            </a:custGeom>
            <a:solidFill>
              <a:srgbClr val="FF5757"/>
            </a:solidFill>
            <a:ln w="19050" cap="sq">
              <a:solidFill>
                <a:srgbClr val="FADCE6"/>
              </a:solidFill>
              <a:prstDash val="solid"/>
              <a:miter/>
            </a:ln>
          </p:spPr>
          <p:txBody>
            <a:bodyPr/>
            <a:lstStyle/>
            <a:p>
              <a:endParaRPr lang="en-GB"/>
            </a:p>
          </p:txBody>
        </p:sp>
        <p:sp>
          <p:nvSpPr>
            <p:cNvPr id="8" name="TextBox 8"/>
            <p:cNvSpPr txBox="1"/>
            <p:nvPr/>
          </p:nvSpPr>
          <p:spPr>
            <a:xfrm>
              <a:off x="0" y="-85725"/>
              <a:ext cx="1217819" cy="786937"/>
            </a:xfrm>
            <a:prstGeom prst="rect">
              <a:avLst/>
            </a:prstGeom>
          </p:spPr>
          <p:txBody>
            <a:bodyPr lIns="50800" tIns="50800" rIns="50800" bIns="50800" rtlCol="0" anchor="ctr"/>
            <a:lstStyle/>
            <a:p>
              <a:pPr algn="ctr">
                <a:lnSpc>
                  <a:spcPts val="7019"/>
                </a:lnSpc>
              </a:pPr>
              <a:r>
                <a:rPr lang="en-US" sz="5199" b="1" dirty="0">
                  <a:solidFill>
                    <a:srgbClr val="000000"/>
                  </a:solidFill>
                  <a:latin typeface="TT Commons Pro Bold"/>
                  <a:ea typeface="TT Commons Pro Bold"/>
                  <a:cs typeface="TT Commons Pro Bold"/>
                  <a:sym typeface="TT Commons Pro Bold"/>
                </a:rPr>
                <a:t>A recent thing?</a:t>
              </a:r>
            </a:p>
          </p:txBody>
        </p:sp>
      </p:grpSp>
      <p:grpSp>
        <p:nvGrpSpPr>
          <p:cNvPr id="9" name="Group 9"/>
          <p:cNvGrpSpPr/>
          <p:nvPr/>
        </p:nvGrpSpPr>
        <p:grpSpPr>
          <a:xfrm>
            <a:off x="677690" y="7345246"/>
            <a:ext cx="3683701" cy="1602050"/>
            <a:chOff x="0" y="0"/>
            <a:chExt cx="1217819" cy="529632"/>
          </a:xfrm>
        </p:grpSpPr>
        <p:sp>
          <p:nvSpPr>
            <p:cNvPr id="10" name="Freeform 10"/>
            <p:cNvSpPr/>
            <p:nvPr/>
          </p:nvSpPr>
          <p:spPr>
            <a:xfrm>
              <a:off x="0" y="0"/>
              <a:ext cx="1217818" cy="529632"/>
            </a:xfrm>
            <a:custGeom>
              <a:avLst/>
              <a:gdLst/>
              <a:ahLst/>
              <a:cxnLst/>
              <a:rect l="l" t="t" r="r" b="b"/>
              <a:pathLst>
                <a:path w="1217818" h="529632">
                  <a:moveTo>
                    <a:pt x="42033" y="0"/>
                  </a:moveTo>
                  <a:lnTo>
                    <a:pt x="1175785" y="0"/>
                  </a:lnTo>
                  <a:cubicBezTo>
                    <a:pt x="1198999" y="0"/>
                    <a:pt x="1217818" y="18819"/>
                    <a:pt x="1217818" y="42033"/>
                  </a:cubicBezTo>
                  <a:lnTo>
                    <a:pt x="1217818" y="487599"/>
                  </a:lnTo>
                  <a:cubicBezTo>
                    <a:pt x="1217818" y="498746"/>
                    <a:pt x="1213390" y="509438"/>
                    <a:pt x="1205507" y="517321"/>
                  </a:cubicBezTo>
                  <a:cubicBezTo>
                    <a:pt x="1197624" y="525203"/>
                    <a:pt x="1186933" y="529632"/>
                    <a:pt x="1175785" y="529632"/>
                  </a:cubicBezTo>
                  <a:lnTo>
                    <a:pt x="42033" y="529632"/>
                  </a:lnTo>
                  <a:cubicBezTo>
                    <a:pt x="18819" y="529632"/>
                    <a:pt x="0" y="510813"/>
                    <a:pt x="0" y="487599"/>
                  </a:cubicBezTo>
                  <a:lnTo>
                    <a:pt x="0" y="42033"/>
                  </a:lnTo>
                  <a:cubicBezTo>
                    <a:pt x="0" y="30885"/>
                    <a:pt x="4429" y="20194"/>
                    <a:pt x="12311" y="12311"/>
                  </a:cubicBezTo>
                  <a:cubicBezTo>
                    <a:pt x="20194" y="4429"/>
                    <a:pt x="30885" y="0"/>
                    <a:pt x="42033" y="0"/>
                  </a:cubicBezTo>
                  <a:close/>
                </a:path>
              </a:pathLst>
            </a:custGeom>
            <a:solidFill>
              <a:srgbClr val="FF66C4"/>
            </a:solidFill>
            <a:ln w="19050" cap="sq">
              <a:solidFill>
                <a:srgbClr val="FADCE6"/>
              </a:solidFill>
              <a:prstDash val="solid"/>
              <a:miter/>
            </a:ln>
          </p:spPr>
          <p:txBody>
            <a:bodyPr/>
            <a:lstStyle/>
            <a:p>
              <a:endParaRPr lang="en-GB"/>
            </a:p>
          </p:txBody>
        </p:sp>
        <p:sp>
          <p:nvSpPr>
            <p:cNvPr id="11" name="TextBox 11"/>
            <p:cNvSpPr txBox="1"/>
            <p:nvPr/>
          </p:nvSpPr>
          <p:spPr>
            <a:xfrm>
              <a:off x="0" y="-85725"/>
              <a:ext cx="1217819" cy="615357"/>
            </a:xfrm>
            <a:prstGeom prst="rect">
              <a:avLst/>
            </a:prstGeom>
          </p:spPr>
          <p:txBody>
            <a:bodyPr lIns="50800" tIns="50800" rIns="50800" bIns="50800" rtlCol="0" anchor="ctr"/>
            <a:lstStyle/>
            <a:p>
              <a:pPr algn="ctr">
                <a:lnSpc>
                  <a:spcPts val="7019"/>
                </a:lnSpc>
              </a:pPr>
              <a:r>
                <a:rPr lang="en-US" sz="5199" b="1">
                  <a:solidFill>
                    <a:srgbClr val="000000"/>
                  </a:solidFill>
                  <a:latin typeface="TT Commons Pro Bold"/>
                  <a:ea typeface="TT Commons Pro Bold"/>
                  <a:cs typeface="TT Commons Pro Bold"/>
                  <a:sym typeface="TT Commons Pro Bold"/>
                </a:rPr>
                <a:t>An answer?</a:t>
              </a:r>
            </a:p>
          </p:txBody>
        </p:sp>
      </p:grpSp>
      <p:grpSp>
        <p:nvGrpSpPr>
          <p:cNvPr id="12" name="Group 12"/>
          <p:cNvGrpSpPr/>
          <p:nvPr/>
        </p:nvGrpSpPr>
        <p:grpSpPr>
          <a:xfrm>
            <a:off x="6625296" y="4341613"/>
            <a:ext cx="5037408" cy="3006875"/>
            <a:chOff x="0" y="0"/>
            <a:chExt cx="1665349" cy="994062"/>
          </a:xfrm>
        </p:grpSpPr>
        <p:sp>
          <p:nvSpPr>
            <p:cNvPr id="13" name="Freeform 13"/>
            <p:cNvSpPr/>
            <p:nvPr/>
          </p:nvSpPr>
          <p:spPr>
            <a:xfrm>
              <a:off x="0" y="0"/>
              <a:ext cx="1665349" cy="994062"/>
            </a:xfrm>
            <a:custGeom>
              <a:avLst/>
              <a:gdLst/>
              <a:ahLst/>
              <a:cxnLst/>
              <a:rect l="l" t="t" r="r" b="b"/>
              <a:pathLst>
                <a:path w="1665349" h="994062">
                  <a:moveTo>
                    <a:pt x="30738" y="0"/>
                  </a:moveTo>
                  <a:lnTo>
                    <a:pt x="1634612" y="0"/>
                  </a:lnTo>
                  <a:cubicBezTo>
                    <a:pt x="1651588" y="0"/>
                    <a:pt x="1665349" y="13762"/>
                    <a:pt x="1665349" y="30738"/>
                  </a:cubicBezTo>
                  <a:lnTo>
                    <a:pt x="1665349" y="963325"/>
                  </a:lnTo>
                  <a:cubicBezTo>
                    <a:pt x="1665349" y="971477"/>
                    <a:pt x="1662111" y="979295"/>
                    <a:pt x="1656346" y="985060"/>
                  </a:cubicBezTo>
                  <a:cubicBezTo>
                    <a:pt x="1650582" y="990824"/>
                    <a:pt x="1642764" y="994062"/>
                    <a:pt x="1634612" y="994062"/>
                  </a:cubicBezTo>
                  <a:lnTo>
                    <a:pt x="30738" y="994062"/>
                  </a:lnTo>
                  <a:cubicBezTo>
                    <a:pt x="22586" y="994062"/>
                    <a:pt x="14767" y="990824"/>
                    <a:pt x="9003" y="985060"/>
                  </a:cubicBezTo>
                  <a:cubicBezTo>
                    <a:pt x="3238" y="979295"/>
                    <a:pt x="0" y="971477"/>
                    <a:pt x="0" y="963325"/>
                  </a:cubicBezTo>
                  <a:lnTo>
                    <a:pt x="0" y="30738"/>
                  </a:lnTo>
                  <a:cubicBezTo>
                    <a:pt x="0" y="22586"/>
                    <a:pt x="3238" y="14767"/>
                    <a:pt x="9003" y="9003"/>
                  </a:cubicBezTo>
                  <a:cubicBezTo>
                    <a:pt x="14767" y="3238"/>
                    <a:pt x="22586" y="0"/>
                    <a:pt x="30738" y="0"/>
                  </a:cubicBezTo>
                  <a:close/>
                </a:path>
              </a:pathLst>
            </a:custGeom>
            <a:solidFill>
              <a:srgbClr val="A69DE6"/>
            </a:solidFill>
            <a:ln w="19050" cap="sq">
              <a:solidFill>
                <a:srgbClr val="D1E2F4"/>
              </a:solidFill>
              <a:prstDash val="solid"/>
              <a:miter/>
            </a:ln>
          </p:spPr>
          <p:txBody>
            <a:bodyPr/>
            <a:lstStyle/>
            <a:p>
              <a:endParaRPr lang="en-GB"/>
            </a:p>
          </p:txBody>
        </p:sp>
        <p:sp>
          <p:nvSpPr>
            <p:cNvPr id="14" name="TextBox 14"/>
            <p:cNvSpPr txBox="1"/>
            <p:nvPr/>
          </p:nvSpPr>
          <p:spPr>
            <a:xfrm>
              <a:off x="0" y="-85725"/>
              <a:ext cx="1665349" cy="1079787"/>
            </a:xfrm>
            <a:prstGeom prst="rect">
              <a:avLst/>
            </a:prstGeom>
          </p:spPr>
          <p:txBody>
            <a:bodyPr lIns="50800" tIns="50800" rIns="50800" bIns="50800" rtlCol="0" anchor="ctr"/>
            <a:lstStyle/>
            <a:p>
              <a:pPr algn="ctr">
                <a:lnSpc>
                  <a:spcPts val="7019"/>
                </a:lnSpc>
              </a:pPr>
              <a:r>
                <a:rPr lang="en-US" sz="5199" b="1">
                  <a:solidFill>
                    <a:srgbClr val="000000"/>
                  </a:solidFill>
                  <a:latin typeface="TT Commons Pro Bold"/>
                  <a:ea typeface="TT Commons Pro Bold"/>
                  <a:cs typeface="TT Commons Pro Bold"/>
                  <a:sym typeface="TT Commons Pro Bold"/>
                </a:rPr>
                <a:t>Everybody has something these days?</a:t>
              </a:r>
            </a:p>
          </p:txBody>
        </p:sp>
      </p:grpSp>
      <p:grpSp>
        <p:nvGrpSpPr>
          <p:cNvPr id="15" name="Group 15"/>
          <p:cNvGrpSpPr/>
          <p:nvPr/>
        </p:nvGrpSpPr>
        <p:grpSpPr>
          <a:xfrm>
            <a:off x="14115387" y="7656250"/>
            <a:ext cx="3683701" cy="1602050"/>
            <a:chOff x="0" y="0"/>
            <a:chExt cx="1217819" cy="529632"/>
          </a:xfrm>
        </p:grpSpPr>
        <p:sp>
          <p:nvSpPr>
            <p:cNvPr id="16" name="Freeform 16"/>
            <p:cNvSpPr/>
            <p:nvPr/>
          </p:nvSpPr>
          <p:spPr>
            <a:xfrm>
              <a:off x="0" y="0"/>
              <a:ext cx="1217818" cy="529632"/>
            </a:xfrm>
            <a:custGeom>
              <a:avLst/>
              <a:gdLst/>
              <a:ahLst/>
              <a:cxnLst/>
              <a:rect l="l" t="t" r="r" b="b"/>
              <a:pathLst>
                <a:path w="1217818" h="529632">
                  <a:moveTo>
                    <a:pt x="42033" y="0"/>
                  </a:moveTo>
                  <a:lnTo>
                    <a:pt x="1175785" y="0"/>
                  </a:lnTo>
                  <a:cubicBezTo>
                    <a:pt x="1198999" y="0"/>
                    <a:pt x="1217818" y="18819"/>
                    <a:pt x="1217818" y="42033"/>
                  </a:cubicBezTo>
                  <a:lnTo>
                    <a:pt x="1217818" y="487599"/>
                  </a:lnTo>
                  <a:cubicBezTo>
                    <a:pt x="1217818" y="498746"/>
                    <a:pt x="1213390" y="509438"/>
                    <a:pt x="1205507" y="517321"/>
                  </a:cubicBezTo>
                  <a:cubicBezTo>
                    <a:pt x="1197624" y="525203"/>
                    <a:pt x="1186933" y="529632"/>
                    <a:pt x="1175785" y="529632"/>
                  </a:cubicBezTo>
                  <a:lnTo>
                    <a:pt x="42033" y="529632"/>
                  </a:lnTo>
                  <a:cubicBezTo>
                    <a:pt x="18819" y="529632"/>
                    <a:pt x="0" y="510813"/>
                    <a:pt x="0" y="487599"/>
                  </a:cubicBezTo>
                  <a:lnTo>
                    <a:pt x="0" y="42033"/>
                  </a:lnTo>
                  <a:cubicBezTo>
                    <a:pt x="0" y="30885"/>
                    <a:pt x="4429" y="20194"/>
                    <a:pt x="12311" y="12311"/>
                  </a:cubicBezTo>
                  <a:cubicBezTo>
                    <a:pt x="20194" y="4429"/>
                    <a:pt x="30885" y="0"/>
                    <a:pt x="42033" y="0"/>
                  </a:cubicBezTo>
                  <a:close/>
                </a:path>
              </a:pathLst>
            </a:custGeom>
            <a:solidFill>
              <a:srgbClr val="7ED957"/>
            </a:solidFill>
            <a:ln w="19050" cap="sq">
              <a:solidFill>
                <a:srgbClr val="FADCE6"/>
              </a:solidFill>
              <a:prstDash val="solid"/>
              <a:miter/>
            </a:ln>
          </p:spPr>
          <p:txBody>
            <a:bodyPr/>
            <a:lstStyle/>
            <a:p>
              <a:endParaRPr lang="en-GB"/>
            </a:p>
          </p:txBody>
        </p:sp>
        <p:sp>
          <p:nvSpPr>
            <p:cNvPr id="17" name="TextBox 17"/>
            <p:cNvSpPr txBox="1"/>
            <p:nvPr/>
          </p:nvSpPr>
          <p:spPr>
            <a:xfrm>
              <a:off x="0" y="-85725"/>
              <a:ext cx="1217819" cy="615357"/>
            </a:xfrm>
            <a:prstGeom prst="rect">
              <a:avLst/>
            </a:prstGeom>
          </p:spPr>
          <p:txBody>
            <a:bodyPr lIns="50800" tIns="50800" rIns="50800" bIns="50800" rtlCol="0" anchor="ctr"/>
            <a:lstStyle/>
            <a:p>
              <a:pPr algn="ctr">
                <a:lnSpc>
                  <a:spcPts val="7019"/>
                </a:lnSpc>
              </a:pPr>
              <a:r>
                <a:rPr lang="en-US" sz="5199" b="1">
                  <a:solidFill>
                    <a:srgbClr val="000000"/>
                  </a:solidFill>
                  <a:latin typeface="TT Commons Pro Bold"/>
                  <a:ea typeface="TT Commons Pro Bold"/>
                  <a:cs typeface="TT Commons Pro Bold"/>
                  <a:sym typeface="TT Commons Pro Bold"/>
                </a:rPr>
                <a:t>A lifeline?</a:t>
              </a:r>
            </a:p>
          </p:txBody>
        </p:sp>
      </p:grpSp>
      <p:sp>
        <p:nvSpPr>
          <p:cNvPr id="18" name="TextBox 18"/>
          <p:cNvSpPr txBox="1"/>
          <p:nvPr/>
        </p:nvSpPr>
        <p:spPr>
          <a:xfrm>
            <a:off x="2162056" y="1019175"/>
            <a:ext cx="13963888" cy="981075"/>
          </a:xfrm>
          <a:prstGeom prst="rect">
            <a:avLst/>
          </a:prstGeom>
        </p:spPr>
        <p:txBody>
          <a:bodyPr lIns="0" tIns="0" rIns="0" bIns="0" rtlCol="0" anchor="t">
            <a:spAutoFit/>
          </a:bodyPr>
          <a:lstStyle/>
          <a:p>
            <a:pPr marL="0" lvl="0" indent="0" algn="ctr">
              <a:lnSpc>
                <a:spcPts val="7679"/>
              </a:lnSpc>
              <a:spcBef>
                <a:spcPct val="0"/>
              </a:spcBef>
            </a:pPr>
            <a:r>
              <a:rPr lang="en-US" sz="6399" b="1" u="sng">
                <a:solidFill>
                  <a:srgbClr val="000000"/>
                </a:solidFill>
                <a:latin typeface="TT Commons Pro Bold"/>
                <a:ea typeface="TT Commons Pro Bold"/>
                <a:cs typeface="TT Commons Pro Bold"/>
                <a:sym typeface="TT Commons Pro Bold"/>
              </a:rPr>
              <a:t>PERSPECTIVES OF NEURODIVERSITY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descr="a colorful gradient circle"/>
          <p:cNvSpPr/>
          <p:nvPr/>
        </p:nvSpPr>
        <p:spPr>
          <a:xfrm>
            <a:off x="10677018" y="-4723759"/>
            <a:ext cx="8363210" cy="8363210"/>
          </a:xfrm>
          <a:custGeom>
            <a:avLst/>
            <a:gdLst/>
            <a:ahLst/>
            <a:cxnLst/>
            <a:rect l="l" t="t" r="r" b="b"/>
            <a:pathLst>
              <a:path w="8363210" h="8363210">
                <a:moveTo>
                  <a:pt x="0" y="0"/>
                </a:moveTo>
                <a:lnTo>
                  <a:pt x="8363210" y="0"/>
                </a:lnTo>
                <a:lnTo>
                  <a:pt x="8363210" y="8363210"/>
                </a:lnTo>
                <a:lnTo>
                  <a:pt x="0" y="8363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028700" y="3163126"/>
            <a:ext cx="13993276" cy="6419850"/>
          </a:xfrm>
          <a:prstGeom prst="rect">
            <a:avLst/>
          </a:prstGeom>
        </p:spPr>
        <p:txBody>
          <a:bodyPr lIns="0" tIns="0" rIns="0" bIns="0" rtlCol="0" anchor="t">
            <a:spAutoFit/>
          </a:bodyPr>
          <a:lstStyle/>
          <a:p>
            <a:pPr algn="l">
              <a:lnSpc>
                <a:spcPts val="4655"/>
              </a:lnSpc>
            </a:pPr>
            <a:r>
              <a:rPr lang="en-US" sz="3879" spc="-213">
                <a:solidFill>
                  <a:srgbClr val="000000"/>
                </a:solidFill>
                <a:latin typeface="TT Commons Pro"/>
                <a:ea typeface="TT Commons Pro"/>
                <a:cs typeface="TT Commons Pro"/>
                <a:sym typeface="TT Commons Pro"/>
              </a:rPr>
              <a:t>Joey is a 10-year-old boy in year 6 who is always on the go and has excess energy. He is a likable, popular boy in his class but often gets into trouble at school. Joey is constantly moving, getting out of his seat, talking when he should be quiet, losing focus and distracting others. </a:t>
            </a:r>
          </a:p>
          <a:p>
            <a:pPr algn="l">
              <a:lnSpc>
                <a:spcPts val="4655"/>
              </a:lnSpc>
            </a:pPr>
            <a:r>
              <a:rPr lang="en-US" sz="3879" spc="-213">
                <a:solidFill>
                  <a:srgbClr val="000000"/>
                </a:solidFill>
                <a:latin typeface="TT Commons Pro"/>
                <a:ea typeface="TT Commons Pro"/>
                <a:cs typeface="TT Commons Pro"/>
                <a:sym typeface="TT Commons Pro"/>
              </a:rPr>
              <a:t>In the playground, Joey can also find himself in physical altercations, having difficulty inhibiting his anger when another child frustrates him. Joey is also enjoys in particular things for a short period of time before quickly losing interest, such as gymnastics, football, painting and boxing. However, Joey is very good at coming up with new ideas and creates exceptional creative stories.</a:t>
            </a:r>
          </a:p>
          <a:p>
            <a:pPr algn="l">
              <a:lnSpc>
                <a:spcPts val="4055"/>
              </a:lnSpc>
            </a:pPr>
            <a:endParaRPr lang="en-US" sz="3879" spc="-213">
              <a:solidFill>
                <a:srgbClr val="000000"/>
              </a:solidFill>
              <a:latin typeface="TT Commons Pro"/>
              <a:ea typeface="TT Commons Pro"/>
              <a:cs typeface="TT Commons Pro"/>
              <a:sym typeface="TT Commons Pro"/>
            </a:endParaRPr>
          </a:p>
        </p:txBody>
      </p:sp>
      <p:sp>
        <p:nvSpPr>
          <p:cNvPr id="4" name="TextBox 4"/>
          <p:cNvSpPr txBox="1"/>
          <p:nvPr/>
        </p:nvSpPr>
        <p:spPr>
          <a:xfrm>
            <a:off x="1028700" y="556073"/>
            <a:ext cx="9910335" cy="1015365"/>
          </a:xfrm>
          <a:prstGeom prst="rect">
            <a:avLst/>
          </a:prstGeom>
        </p:spPr>
        <p:txBody>
          <a:bodyPr lIns="0" tIns="0" rIns="0" bIns="0" rtlCol="0" anchor="t">
            <a:spAutoFit/>
          </a:bodyPr>
          <a:lstStyle/>
          <a:p>
            <a:pPr algn="l">
              <a:lnSpc>
                <a:spcPts val="8400"/>
              </a:lnSpc>
            </a:pPr>
            <a:r>
              <a:rPr lang="en-US" sz="5600">
                <a:solidFill>
                  <a:srgbClr val="000000"/>
                </a:solidFill>
                <a:latin typeface="TAN Mon Cheri"/>
                <a:ea typeface="TAN Mon Cheri"/>
                <a:cs typeface="TAN Mon Cheri"/>
                <a:sym typeface="TAN Mon Cheri"/>
              </a:rPr>
              <a:t>CASE STUDY: JOEY</a:t>
            </a:r>
          </a:p>
        </p:txBody>
      </p:sp>
      <p:sp>
        <p:nvSpPr>
          <p:cNvPr id="5" name="TextBox 5"/>
          <p:cNvSpPr txBox="1"/>
          <p:nvPr/>
        </p:nvSpPr>
        <p:spPr>
          <a:xfrm>
            <a:off x="17735509" y="9696409"/>
            <a:ext cx="152400" cy="190500"/>
          </a:xfrm>
          <a:prstGeom prst="rect">
            <a:avLst/>
          </a:prstGeom>
        </p:spPr>
        <p:txBody>
          <a:bodyPr wrap="none" lIns="0" tIns="0" rIns="0" bIns="0" rtlCol="0" anchor="t">
            <a:spAutoFit/>
          </a:bodyPr>
          <a:lstStyle/>
          <a:p>
            <a:pPr algn="r">
              <a:lnSpc>
                <a:spcPts val="2520"/>
              </a:lnSpc>
              <a:spcBef>
                <a:spcPct val="0"/>
              </a:spcBef>
            </a:pPr>
            <a:r>
              <a:rPr lang="en-US" sz="1800">
                <a:solidFill>
                  <a:srgbClr val="000000"/>
                </a:solidFill>
                <a:latin typeface="TT Commons Pro"/>
                <a:ea typeface="TT Commons Pro"/>
                <a:cs typeface="TT Commons Pro"/>
                <a:sym typeface="TT Commons Pro"/>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FFD579DF01845BACFAF08ED31CD2B" ma:contentTypeVersion="11" ma:contentTypeDescription="Create a new document." ma:contentTypeScope="" ma:versionID="e1ac0a5529f506d737aaceb442a73390">
  <xsd:schema xmlns:xsd="http://www.w3.org/2001/XMLSchema" xmlns:xs="http://www.w3.org/2001/XMLSchema" xmlns:p="http://schemas.microsoft.com/office/2006/metadata/properties" xmlns:ns2="1a317ea9-fcfa-4683-816c-7559bd3e4c05" xmlns:ns3="93aa8c94-85c5-4c48-92b4-9ebfc417900e" targetNamespace="http://schemas.microsoft.com/office/2006/metadata/properties" ma:root="true" ma:fieldsID="8f1b6906b04cd1c0849444f8e2de95ab" ns2:_="" ns3:_="">
    <xsd:import namespace="1a317ea9-fcfa-4683-816c-7559bd3e4c05"/>
    <xsd:import namespace="93aa8c94-85c5-4c48-92b4-9ebfc41790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17ea9-fcfa-4683-816c-7559bd3e4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9c3ae2-8a85-4fa7-a66d-29e838df7f0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a8c94-85c5-4c48-92b4-9ebfc41790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906d719-5d01-4017-8912-f2cedf69d104}" ma:internalName="TaxCatchAll" ma:showField="CatchAllData" ma:web="93aa8c94-85c5-4c48-92b4-9ebfc41790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3aa8c94-85c5-4c48-92b4-9ebfc417900e" xsi:nil="true"/>
    <lcf76f155ced4ddcb4097134ff3c332f xmlns="1a317ea9-fcfa-4683-816c-7559bd3e4c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05D874-DE58-41CF-96EF-0735AFE239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17ea9-fcfa-4683-816c-7559bd3e4c05"/>
    <ds:schemaRef ds:uri="93aa8c94-85c5-4c48-92b4-9ebfc4179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44C5BD-4486-4433-8628-88D844EECC2D}">
  <ds:schemaRefs>
    <ds:schemaRef ds:uri="http://schemas.microsoft.com/sharepoint/v3/contenttype/forms"/>
  </ds:schemaRefs>
</ds:datastoreItem>
</file>

<file path=customXml/itemProps3.xml><?xml version="1.0" encoding="utf-8"?>
<ds:datastoreItem xmlns:ds="http://schemas.openxmlformats.org/officeDocument/2006/customXml" ds:itemID="{E3C417FE-D61C-43B0-833B-A421C5EA3570}">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93aa8c94-85c5-4c48-92b4-9ebfc417900e"/>
    <ds:schemaRef ds:uri="1a317ea9-fcfa-4683-816c-7559bd3e4c05"/>
  </ds:schemaRefs>
</ds:datastoreItem>
</file>

<file path=docProps/app.xml><?xml version="1.0" encoding="utf-8"?>
<Properties xmlns="http://schemas.openxmlformats.org/officeDocument/2006/extended-properties" xmlns:vt="http://schemas.openxmlformats.org/officeDocument/2006/docPropsVTypes">
  <TotalTime>9669</TotalTime>
  <Words>1006</Words>
  <Application>Microsoft Office PowerPoint</Application>
  <PresentationFormat>Custom</PresentationFormat>
  <Paragraphs>96</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TAN Mon Cheri</vt:lpstr>
      <vt:lpstr>Calibri</vt:lpstr>
      <vt:lpstr>TT Commons Pro</vt:lpstr>
      <vt:lpstr>TT Commons Pro Bold</vt:lpstr>
      <vt:lpstr>TT Commons Pro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Keynote Presentation</dc:title>
  <cp:lastModifiedBy>Cherisse Fleming</cp:lastModifiedBy>
  <cp:revision>3</cp:revision>
  <dcterms:created xsi:type="dcterms:W3CDTF">2006-08-16T00:00:00Z</dcterms:created>
  <dcterms:modified xsi:type="dcterms:W3CDTF">2025-03-06T12:19:04Z</dcterms:modified>
  <dc:identifier>DAGfi8mWglE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0x010100F8BFFD579DF01845BACFAF08ED31CD2B</vt:lpwstr>
  </property>
  <property fmtid="{D5CDD505-2E9C-101B-9397-08002B2CF9AE}" pid="3" name="MediaServiceImageTags">
    <vt:lpwstr/>
  </property>
</Properties>
</file>